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94" r:id="rId5"/>
  </p:sldMasterIdLst>
  <p:notesMasterIdLst>
    <p:notesMasterId r:id="rId69"/>
  </p:notesMasterIdLst>
  <p:handoutMasterIdLst>
    <p:handoutMasterId r:id="rId70"/>
  </p:handoutMasterIdLst>
  <p:sldIdLst>
    <p:sldId id="345" r:id="rId6"/>
    <p:sldId id="346" r:id="rId7"/>
    <p:sldId id="347" r:id="rId8"/>
    <p:sldId id="619" r:id="rId9"/>
    <p:sldId id="644" r:id="rId10"/>
    <p:sldId id="348" r:id="rId11"/>
    <p:sldId id="273" r:id="rId12"/>
    <p:sldId id="310" r:id="rId13"/>
    <p:sldId id="277" r:id="rId14"/>
    <p:sldId id="605" r:id="rId15"/>
    <p:sldId id="606" r:id="rId16"/>
    <p:sldId id="610" r:id="rId17"/>
    <p:sldId id="611" r:id="rId18"/>
    <p:sldId id="612" r:id="rId19"/>
    <p:sldId id="613" r:id="rId20"/>
    <p:sldId id="614" r:id="rId21"/>
    <p:sldId id="607" r:id="rId22"/>
    <p:sldId id="281" r:id="rId23"/>
    <p:sldId id="278" r:id="rId24"/>
    <p:sldId id="603" r:id="rId25"/>
    <p:sldId id="298" r:id="rId26"/>
    <p:sldId id="297" r:id="rId27"/>
    <p:sldId id="308" r:id="rId28"/>
    <p:sldId id="604" r:id="rId29"/>
    <p:sldId id="313" r:id="rId30"/>
    <p:sldId id="588" r:id="rId31"/>
    <p:sldId id="591" r:id="rId32"/>
    <p:sldId id="314" r:id="rId33"/>
    <p:sldId id="641" r:id="rId34"/>
    <p:sldId id="300" r:id="rId35"/>
    <p:sldId id="602" r:id="rId36"/>
    <p:sldId id="595" r:id="rId37"/>
    <p:sldId id="596" r:id="rId38"/>
    <p:sldId id="315" r:id="rId39"/>
    <p:sldId id="608" r:id="rId40"/>
    <p:sldId id="299" r:id="rId41"/>
    <p:sldId id="615" r:id="rId42"/>
    <p:sldId id="645" r:id="rId43"/>
    <p:sldId id="646" r:id="rId44"/>
    <p:sldId id="647" r:id="rId45"/>
    <p:sldId id="616" r:id="rId46"/>
    <p:sldId id="318" r:id="rId47"/>
    <p:sldId id="623" r:id="rId48"/>
    <p:sldId id="620" r:id="rId49"/>
    <p:sldId id="621" r:id="rId50"/>
    <p:sldId id="624" r:id="rId51"/>
    <p:sldId id="625" r:id="rId52"/>
    <p:sldId id="642" r:id="rId53"/>
    <p:sldId id="628" r:id="rId54"/>
    <p:sldId id="631" r:id="rId55"/>
    <p:sldId id="632" r:id="rId56"/>
    <p:sldId id="634" r:id="rId57"/>
    <p:sldId id="633" r:id="rId58"/>
    <p:sldId id="635" r:id="rId59"/>
    <p:sldId id="636" r:id="rId60"/>
    <p:sldId id="643" r:id="rId61"/>
    <p:sldId id="639" r:id="rId62"/>
    <p:sldId id="640" r:id="rId63"/>
    <p:sldId id="637" r:id="rId64"/>
    <p:sldId id="638" r:id="rId65"/>
    <p:sldId id="609" r:id="rId66"/>
    <p:sldId id="618" r:id="rId67"/>
    <p:sldId id="629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w To Use" id="{59DC7A46-0650-F346-85BA-CBD8695D50F3}">
          <p14:sldIdLst>
            <p14:sldId id="345"/>
            <p14:sldId id="346"/>
            <p14:sldId id="347"/>
            <p14:sldId id="619"/>
            <p14:sldId id="644"/>
            <p14:sldId id="348"/>
            <p14:sldId id="273"/>
            <p14:sldId id="310"/>
            <p14:sldId id="277"/>
            <p14:sldId id="605"/>
            <p14:sldId id="606"/>
            <p14:sldId id="610"/>
            <p14:sldId id="611"/>
            <p14:sldId id="612"/>
            <p14:sldId id="613"/>
            <p14:sldId id="614"/>
            <p14:sldId id="607"/>
            <p14:sldId id="281"/>
            <p14:sldId id="278"/>
            <p14:sldId id="603"/>
            <p14:sldId id="298"/>
            <p14:sldId id="297"/>
            <p14:sldId id="308"/>
            <p14:sldId id="604"/>
            <p14:sldId id="313"/>
            <p14:sldId id="588"/>
            <p14:sldId id="591"/>
            <p14:sldId id="314"/>
            <p14:sldId id="641"/>
            <p14:sldId id="300"/>
            <p14:sldId id="602"/>
            <p14:sldId id="595"/>
            <p14:sldId id="596"/>
            <p14:sldId id="315"/>
            <p14:sldId id="608"/>
            <p14:sldId id="299"/>
            <p14:sldId id="615"/>
            <p14:sldId id="645"/>
            <p14:sldId id="646"/>
            <p14:sldId id="647"/>
            <p14:sldId id="616"/>
            <p14:sldId id="318"/>
            <p14:sldId id="623"/>
            <p14:sldId id="620"/>
            <p14:sldId id="621"/>
            <p14:sldId id="624"/>
            <p14:sldId id="625"/>
            <p14:sldId id="642"/>
            <p14:sldId id="628"/>
            <p14:sldId id="631"/>
            <p14:sldId id="632"/>
            <p14:sldId id="634"/>
            <p14:sldId id="633"/>
            <p14:sldId id="635"/>
            <p14:sldId id="636"/>
            <p14:sldId id="643"/>
            <p14:sldId id="639"/>
            <p14:sldId id="640"/>
            <p14:sldId id="637"/>
            <p14:sldId id="638"/>
            <p14:sldId id="609"/>
            <p14:sldId id="618"/>
            <p14:sldId id="6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3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93" autoAdjust="0"/>
    <p:restoredTop sz="86531" autoAdjust="0"/>
  </p:normalViewPr>
  <p:slideViewPr>
    <p:cSldViewPr snapToGrid="0">
      <p:cViewPr varScale="1">
        <p:scale>
          <a:sx n="110" d="100"/>
          <a:sy n="110" d="100"/>
        </p:scale>
        <p:origin x="784" y="176"/>
      </p:cViewPr>
      <p:guideLst>
        <p:guide orient="horz" pos="2205"/>
        <p:guide pos="3840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151" d="100"/>
          <a:sy n="151" d="100"/>
        </p:scale>
        <p:origin x="4640" y="200"/>
      </p:cViewPr>
      <p:guideLst/>
    </p:cSldViewPr>
  </p:notesViewPr>
  <p:gridSpacing cx="182880" cy="18288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 dirty="0">
                <a:latin typeface="Arial" panose="020B0604020202020204" pitchFamily="34" charset="0"/>
              </a:rPr>
              <a:t>The University of Nottingham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04BF2-D7DF-479C-9EF9-FF247B43B6E6}" type="datetime1">
              <a:rPr lang="en-GB" smtClean="0">
                <a:latin typeface="Arial" panose="020B0604020202020204" pitchFamily="34" charset="0"/>
              </a:rPr>
              <a:t>22/11/2021</a:t>
            </a:fld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>
                <a:latin typeface="Arial" panose="020B0604020202020204" pitchFamily="34" charset="0"/>
              </a:rPr>
              <a:t>Your Department Name etc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EDAF-6BFF-4ECB-9F4E-2D4AAE5E0143}" type="slidenum">
              <a:rPr lang="en-GB" smtClean="0">
                <a:latin typeface="Arial" panose="020B0604020202020204" pitchFamily="34" charset="0"/>
              </a:rPr>
              <a:t>‹#›</a:t>
            </a:fld>
            <a:endParaRPr lang="en-GB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6631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The University of Nottingham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84AD9-1202-424F-8F1E-1DE5EBE3F39C}" type="datetime1">
              <a:rPr lang="en-GB" smtClean="0"/>
              <a:t>22/11/2021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Your Department Name etc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AF5A3-63BC-4A87-859D-8ED86BB4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01821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B663F-FE7E-487F-B07F-3A770B0BE146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383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B663F-FE7E-487F-B07F-3A770B0BE146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38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B663F-FE7E-487F-B07F-3A770B0BE146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609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The University of Nottingham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9084AD9-1202-424F-8F1E-1DE5EBE3F39C}" type="datetime1">
              <a:rPr lang="en-GB" smtClean="0"/>
              <a:t>22/11/2021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Your Department Name etc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AF5A3-63BC-4A87-859D-8ED86BB4B4B5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513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ottingham.ac.uk/imagebank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ottingham.ac.uk/imagebank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ottingham.ac.uk/imagebank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www.nottingham.ac.uk/imagebank" TargetMode="Externa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www.nottingham.ac.uk/imagebank" TargetMode="Externa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Earth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857659-1700-314E-B00F-79040D7445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158B21E-1070-014B-B9DF-CC6AE4E330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E7FB5A-28C0-E64E-9FEF-7D9F37C42C4A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cover slide options.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2309C-2C73-D748-AA1B-AB05B98A64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48725" y="4194626"/>
            <a:ext cx="3343275" cy="153561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CE00DA-F948-9449-B3A1-D7A1FAA0F09F}"/>
              </a:ext>
            </a:extLst>
          </p:cNvPr>
          <p:cNvSpPr/>
          <p:nvPr userDrawn="1"/>
        </p:nvSpPr>
        <p:spPr>
          <a:xfrm>
            <a:off x="12635555" y="4194626"/>
            <a:ext cx="1550894" cy="155089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Add a partner logo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here if required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4CE4322B-60FD-4247-98CC-5B3D3101F0D7}"/>
              </a:ext>
            </a:extLst>
          </p:cNvPr>
          <p:cNvSpPr/>
          <p:nvPr userDrawn="1"/>
        </p:nvSpPr>
        <p:spPr>
          <a:xfrm>
            <a:off x="12335916" y="5239452"/>
            <a:ext cx="1012135" cy="1012135"/>
          </a:xfrm>
          <a:prstGeom prst="arc">
            <a:avLst>
              <a:gd name="adj1" fmla="val 818360"/>
              <a:gd name="adj2" fmla="val 9300445"/>
            </a:avLst>
          </a:prstGeom>
          <a:ln w="158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16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829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EB8B77C-1456-2F4D-971B-A3B002EBED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9555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1497BF54-DDDF-9C43-996F-4B56CDE6B03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539555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5E9271B-0820-354A-93EC-EB864320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758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ers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B71C68-E69A-D043-938E-2E7E5584D68A}"/>
              </a:ext>
            </a:extLst>
          </p:cNvPr>
          <p:cNvSpPr/>
          <p:nvPr userDrawn="1"/>
        </p:nvSpPr>
        <p:spPr>
          <a:xfrm>
            <a:off x="0" y="1029589"/>
            <a:ext cx="12192000" cy="58284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43D5D473-8F2B-CC49-956D-E22C182015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55CF14C-1036-8240-A4D6-88C76B53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B57574F-AFAA-7C43-8707-E5A503FC4E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2926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B71C68-E69A-D043-938E-2E7E5584D68A}"/>
              </a:ext>
            </a:extLst>
          </p:cNvPr>
          <p:cNvSpPr/>
          <p:nvPr userDrawn="1"/>
        </p:nvSpPr>
        <p:spPr>
          <a:xfrm>
            <a:off x="0" y="1029589"/>
            <a:ext cx="12192000" cy="58284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6150624" cy="1944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Quote text goes here – Georgia 40pt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F0E20FF6-087C-254D-B377-87B46F300B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6250FB6-DFDE-CC4E-BD54-E44B31D1F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E546460-2F3C-B743-ACBE-47CE198D3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6197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lock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97768A-E936-2047-B272-A71830C2F46A}"/>
              </a:ext>
            </a:extLst>
          </p:cNvPr>
          <p:cNvSpPr/>
          <p:nvPr userDrawn="1"/>
        </p:nvSpPr>
        <p:spPr>
          <a:xfrm>
            <a:off x="6096000" y="1029589"/>
            <a:ext cx="6096000" cy="58284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E17E21C-B85B-934A-BF9C-B51FD202E06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539555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bg1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EB8B77C-1456-2F4D-971B-A3B002EBED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9555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2A486383-7D66-0D46-B7B2-852429AEEE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305C388A-4F4A-D046-A14C-1966CD50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1B3FD81-10DD-0342-9AA1-E2491DE801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3950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 &amp; Figur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E8FE9F4-4522-2A4A-9C2C-E14E46615C7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02114" y="3806825"/>
            <a:ext cx="3041886" cy="3051175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B8BEFA4-C2B9-BD42-A0A5-04F369236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53231" y="3806825"/>
            <a:ext cx="3041886" cy="30511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38429D8B-070F-B34C-94B7-DEF1C90FAA0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9117" y="1030288"/>
            <a:ext cx="6096000" cy="277653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this slide to showcase key facts and figures by editing the text in these boxes. Options with less boxes are also available in under the ’Layouts’ button.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5012C2-4993-F54F-A804-693637D33D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6246" y="1325014"/>
            <a:ext cx="4107914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tx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1 in 5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96B15A1-3AF6-A640-A190-8E8291CF1A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6246" y="2968285"/>
            <a:ext cx="5420828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GB" sz="3000" smtClean="0">
                <a:solidFill>
                  <a:schemeClr val="tx1"/>
                </a:solidFill>
                <a:effectLst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Lorem ipsum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 sit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amet</a:t>
            </a:r>
            <a:endParaRPr lang="en-GB" dirty="0">
              <a:solidFill>
                <a:srgbClr val="011C6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5F9D20A-60A4-B749-9837-8CF6B9AF35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6246" y="3997876"/>
            <a:ext cx="2616739" cy="13111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8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75%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269F27E-1C0A-A446-B7C7-C4A5F89366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6663" y="5308600"/>
            <a:ext cx="2616200" cy="8679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DF3D1FC-03B8-E04D-9DA6-CDB5C487C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12665" y="4521347"/>
            <a:ext cx="2616739" cy="13111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8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£2m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4AE2FA4-A530-1540-800A-6A0ACFD55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13082" y="3999041"/>
            <a:ext cx="261620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47168AAF-B20D-5A42-B75B-7723535923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13082" y="5799705"/>
            <a:ext cx="261620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4" name="Date Placeholder 2">
            <a:extLst>
              <a:ext uri="{FF2B5EF4-FFF2-40B4-BE49-F238E27FC236}">
                <a16:creationId xmlns:a16="http://schemas.microsoft.com/office/drawing/2014/main" id="{2987AD34-27BC-A940-9D49-9B42BCBEFD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5" name="Footer Placeholder 3">
            <a:extLst>
              <a:ext uri="{FF2B5EF4-FFF2-40B4-BE49-F238E27FC236}">
                <a16:creationId xmlns:a16="http://schemas.microsoft.com/office/drawing/2014/main" id="{BEACFBAF-3C16-9442-B6F6-4613A5BB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E8A77961-1C22-C74B-9FA8-22E6A417D9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9651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 &amp; Figure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944C8EB-D3E3-3B4F-9FC5-E6B185D2F5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9117" y="3806825"/>
            <a:ext cx="6096000" cy="30511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563FF-1797-7C47-B195-3DD52F253B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9117" y="1030288"/>
            <a:ext cx="6096000" cy="277653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this slide to showcase key facts and figures by editing the text in these boxes. Options with more boxes are also available in under the ’Layouts’ button.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5012C2-4993-F54F-A804-693637D33D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6246" y="1325014"/>
            <a:ext cx="4107914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tx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1 in 5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96B15A1-3AF6-A640-A190-8E8291CF1A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6246" y="2968285"/>
            <a:ext cx="5420828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GB" sz="3000" smtClean="0">
                <a:solidFill>
                  <a:schemeClr val="tx1"/>
                </a:solidFill>
                <a:effectLst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Lorem ipsum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 sit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amet</a:t>
            </a:r>
            <a:endParaRPr lang="en-GB" dirty="0">
              <a:solidFill>
                <a:srgbClr val="011C6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DF3D1FC-03B8-E04D-9DA6-CDB5C487C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6246" y="4337926"/>
            <a:ext cx="3210526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£2m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4AE2FA4-A530-1540-800A-6A0ACFD55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26771" y="4633351"/>
            <a:ext cx="2242659" cy="12557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F5E29404-E355-8C40-B064-5EED9D50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DDCE267-4A5F-E145-8792-06BF12597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8880FF51-74C3-C140-A39F-F630B14480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8664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Gri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6">
            <a:extLst>
              <a:ext uri="{FF2B5EF4-FFF2-40B4-BE49-F238E27FC236}">
                <a16:creationId xmlns:a16="http://schemas.microsoft.com/office/drawing/2014/main" id="{0963E11F-32F1-6544-8FF4-C1EF6F642B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3600" y="1018730"/>
            <a:ext cx="2438400" cy="24384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FF92A6B8-47C8-B244-9D3E-90F39EE6939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5200" y="3450545"/>
            <a:ext cx="2438400" cy="24384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98C0DB2D-35D1-F142-B809-1833736CA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6800" y="1018730"/>
            <a:ext cx="2438400" cy="24384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5BBCD3E3-1554-B049-8AAF-DF0C933C46F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38400" y="3450545"/>
            <a:ext cx="2438400" cy="24384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E0FFA53-4B53-0345-BD1D-3380331FAD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18730"/>
            <a:ext cx="2438400" cy="24384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53" name="Text Placeholder 47">
            <a:extLst>
              <a:ext uri="{FF2B5EF4-FFF2-40B4-BE49-F238E27FC236}">
                <a16:creationId xmlns:a16="http://schemas.microsoft.com/office/drawing/2014/main" id="{1D5925E4-B891-944B-91DC-A261A1D5FD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53600" y="3450545"/>
            <a:ext cx="2438400" cy="2438400"/>
          </a:xfrm>
          <a:prstGeom prst="rect">
            <a:avLst/>
          </a:prstGeo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BB06489-33E6-1442-BC2F-397F1EC4EA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3450545"/>
            <a:ext cx="2438400" cy="2438400"/>
          </a:xfrm>
          <a:prstGeom prst="rect">
            <a:avLst/>
          </a:prstGeom>
          <a:solidFill>
            <a:schemeClr val="accent5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id="{7C62DAF7-D2F9-5D47-AB79-7712B92267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8400" y="1018730"/>
            <a:ext cx="2438400" cy="2438400"/>
          </a:xfrm>
          <a:prstGeom prst="rect">
            <a:avLst/>
          </a:prstGeom>
          <a:solidFill>
            <a:schemeClr val="accent4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47">
            <a:extLst>
              <a:ext uri="{FF2B5EF4-FFF2-40B4-BE49-F238E27FC236}">
                <a16:creationId xmlns:a16="http://schemas.microsoft.com/office/drawing/2014/main" id="{887255BA-4BF0-E844-8BE7-3D125B568E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76800" y="3450545"/>
            <a:ext cx="2438400" cy="2438400"/>
          </a:xfrm>
          <a:prstGeom prst="rect">
            <a:avLst/>
          </a:prstGeo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47">
            <a:extLst>
              <a:ext uri="{FF2B5EF4-FFF2-40B4-BE49-F238E27FC236}">
                <a16:creationId xmlns:a16="http://schemas.microsoft.com/office/drawing/2014/main" id="{FAC8937D-B337-F944-8F1C-14A4768CD5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15200" y="1018730"/>
            <a:ext cx="2438400" cy="2438400"/>
          </a:xfrm>
          <a:prstGeom prst="rect">
            <a:avLst/>
          </a:prstGeom>
          <a:solidFill>
            <a:schemeClr val="accent2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Date Placeholder 2">
            <a:extLst>
              <a:ext uri="{FF2B5EF4-FFF2-40B4-BE49-F238E27FC236}">
                <a16:creationId xmlns:a16="http://schemas.microsoft.com/office/drawing/2014/main" id="{8C5D4842-7C0F-EC46-A474-5DF0CEC9CE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/>
          <a:p>
            <a:fld id="{285EAF73-EE3C-41B7-AE89-4A15C844158B}" type="datetime4">
              <a:rPr lang="en-GB" smtClean="0"/>
              <a:t>22 November 2021</a:t>
            </a:fld>
            <a:endParaRPr lang="en-GB" dirty="0"/>
          </a:p>
        </p:txBody>
      </p: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84666CE4-75BF-B34F-8276-FC5F1A57F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FAD10673-0692-CB4F-8CF7-113E837416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1521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D3390C2-6273-9244-A9F3-90837D6D6F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653" y="924978"/>
            <a:ext cx="6086347" cy="5933022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1029589"/>
            <a:ext cx="6096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3763FFE-87B6-D04C-8D15-AC31B471D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5178" y="4895151"/>
            <a:ext cx="6076822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4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4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478D9FEA-DB2B-6A45-97A4-F6B0D4E2E4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68816193-F97B-4A43-B903-C799F573E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E47A69B-7B76-B441-995B-5AF4213423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6809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Slide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D3390C2-6273-9244-A9F3-90837D6D6F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653" y="924978"/>
            <a:ext cx="6086347" cy="5933022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1029589"/>
            <a:ext cx="6096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3763FFE-87B6-D04C-8D15-AC31B471D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5178" y="4895151"/>
            <a:ext cx="6076822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4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4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2829581F-89A7-2F45-AEDF-13BBA609D0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D90419B6-7C51-714B-B9AF-5A8331110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403D8CA-B469-274B-A619-DD30F98BF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2659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Campu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E23AA1-5E84-1542-85FA-0AD28CCBD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B6D91D-08CC-8B40-9A20-FA41181022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1D62B56-9FE8-D94E-A6EA-EC6A8F1694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1668866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8CD7C8D-4EBF-E54E-8157-B82F50C78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2539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030288"/>
            <a:ext cx="12192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47CCA2-0399-254E-ACFE-E5730EC8E4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895850"/>
            <a:ext cx="12192000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4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4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71412D12-3864-394B-985D-3364B1646D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5EAF73-EE3C-41B7-AE89-4A15C844158B}" type="datetime4">
              <a:rPr lang="en-GB" smtClean="0"/>
              <a:pPr/>
              <a:t>22 November 2021</a:t>
            </a:fld>
            <a:endParaRPr lang="en-GB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89377BC7-EA60-2841-8608-D79A7C3B7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7ECF5E4-B74A-FB48-B872-16F3292CF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35048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1410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Castl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AFCAE9-B754-8C4D-B7F9-C051D54669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737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Earth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7EDC40-08B7-C54D-9A16-7B5D3FDD4F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7483873-86BD-454E-AF6E-E4D2764B65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6719" y="1123805"/>
            <a:ext cx="4629834" cy="46103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End slide</a:t>
            </a:r>
            <a:br>
              <a:rPr lang="en-US" dirty="0"/>
            </a:br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715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– Campu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B07C01-E6FE-374C-80D0-F5676A0E07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C67C3C0-F69E-E643-A32B-61F2F310AA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6719" y="1123805"/>
            <a:ext cx="4629834" cy="46103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End slide</a:t>
            </a:r>
            <a:br>
              <a:rPr lang="en-US" dirty="0"/>
            </a:br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8263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D7149951-3981-CB4B-98B8-B21C82EE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/>
          <a:p>
            <a:fld id="{285EAF73-EE3C-41B7-AE89-4A15C844158B}" type="datetime4">
              <a:rPr lang="en-GB" smtClean="0"/>
              <a:t>22 November 2021</a:t>
            </a:fld>
            <a:endParaRPr lang="en-GB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0EAA601D-72F3-BE4F-9229-FCBD9986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7363097-8A1E-F548-98B9-D9C329A480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3F670C-95B5-454E-9804-5609FD32D6F9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All items on these slides are editable. You can change the </a:t>
            </a:r>
            <a:r>
              <a:rPr lang="en-US" sz="1600" dirty="0" err="1">
                <a:solidFill>
                  <a:schemeClr val="tx2"/>
                </a:solidFill>
              </a:rPr>
              <a:t>colour</a:t>
            </a:r>
            <a:r>
              <a:rPr lang="en-US" sz="1600" dirty="0">
                <a:solidFill>
                  <a:schemeClr val="tx2"/>
                </a:solidFill>
              </a:rPr>
              <a:t>, outline and size easily as you do with other PowerPoint shapes.</a:t>
            </a:r>
          </a:p>
        </p:txBody>
      </p:sp>
    </p:spTree>
    <p:extLst>
      <p:ext uri="{BB962C8B-B14F-4D97-AF65-F5344CB8AC3E}">
        <p14:creationId xmlns:p14="http://schemas.microsoft.com/office/powerpoint/2010/main" val="852238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D7149951-3981-CB4B-98B8-B21C82EE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/>
          <a:p>
            <a:fld id="{285EAF73-EE3C-41B7-AE89-4A15C844158B}" type="datetime4">
              <a:rPr lang="en-GB" smtClean="0"/>
              <a:t>22 November 2021</a:t>
            </a:fld>
            <a:endParaRPr lang="en-GB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0EAA601D-72F3-BE4F-9229-FCBD9986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7363097-8A1E-F548-98B9-D9C329A480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C76EA1E-DDD4-3C48-962B-715F6034D482}"/>
              </a:ext>
            </a:extLst>
          </p:cNvPr>
          <p:cNvSpPr/>
          <p:nvPr userDrawn="1"/>
        </p:nvSpPr>
        <p:spPr>
          <a:xfrm>
            <a:off x="479376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EFAD833-6EA6-CF4E-A26E-B6FDE789CD8B}"/>
              </a:ext>
            </a:extLst>
          </p:cNvPr>
          <p:cNvSpPr/>
          <p:nvPr userDrawn="1"/>
        </p:nvSpPr>
        <p:spPr>
          <a:xfrm>
            <a:off x="1495424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9D51130-6DBC-B947-B5BA-B65F7AAB5E83}"/>
              </a:ext>
            </a:extLst>
          </p:cNvPr>
          <p:cNvSpPr/>
          <p:nvPr userDrawn="1"/>
        </p:nvSpPr>
        <p:spPr>
          <a:xfrm>
            <a:off x="2511472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49BC211-0BDE-F247-BCA6-AFE6CBE484EE}"/>
              </a:ext>
            </a:extLst>
          </p:cNvPr>
          <p:cNvSpPr/>
          <p:nvPr userDrawn="1"/>
        </p:nvSpPr>
        <p:spPr>
          <a:xfrm>
            <a:off x="3527520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2608658-76A6-4649-8FAC-7587274B2DF9}"/>
              </a:ext>
            </a:extLst>
          </p:cNvPr>
          <p:cNvSpPr/>
          <p:nvPr userDrawn="1"/>
        </p:nvSpPr>
        <p:spPr>
          <a:xfrm>
            <a:off x="4543568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CD998D-A504-2046-9915-EC22DA08B192}"/>
              </a:ext>
            </a:extLst>
          </p:cNvPr>
          <p:cNvSpPr/>
          <p:nvPr userDrawn="1"/>
        </p:nvSpPr>
        <p:spPr>
          <a:xfrm>
            <a:off x="5559616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BA829B4-C56F-B347-BFDB-414400402ADF}"/>
              </a:ext>
            </a:extLst>
          </p:cNvPr>
          <p:cNvSpPr/>
          <p:nvPr userDrawn="1"/>
        </p:nvSpPr>
        <p:spPr>
          <a:xfrm>
            <a:off x="6575664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DC6FE5D-AA56-FE47-B996-1170E8CED2BE}"/>
              </a:ext>
            </a:extLst>
          </p:cNvPr>
          <p:cNvSpPr/>
          <p:nvPr userDrawn="1"/>
        </p:nvSpPr>
        <p:spPr>
          <a:xfrm>
            <a:off x="7591712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E6118C8-C196-874E-AD11-AFD75EFC5DB1}"/>
              </a:ext>
            </a:extLst>
          </p:cNvPr>
          <p:cNvSpPr/>
          <p:nvPr userDrawn="1"/>
        </p:nvSpPr>
        <p:spPr>
          <a:xfrm>
            <a:off x="8607760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818FB46-1242-314A-AA24-56DEFFE7F884}"/>
              </a:ext>
            </a:extLst>
          </p:cNvPr>
          <p:cNvSpPr/>
          <p:nvPr userDrawn="1"/>
        </p:nvSpPr>
        <p:spPr>
          <a:xfrm>
            <a:off x="9623808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DB9B69D-3C0B-2647-95F9-0A10DF633026}"/>
              </a:ext>
            </a:extLst>
          </p:cNvPr>
          <p:cNvSpPr/>
          <p:nvPr userDrawn="1"/>
        </p:nvSpPr>
        <p:spPr>
          <a:xfrm>
            <a:off x="10639856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F523F24-CB29-4C41-AA9D-97A31EB1E255}"/>
              </a:ext>
            </a:extLst>
          </p:cNvPr>
          <p:cNvSpPr/>
          <p:nvPr userDrawn="1"/>
        </p:nvSpPr>
        <p:spPr>
          <a:xfrm>
            <a:off x="479376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C448243-5866-954D-BA91-678DECE88B0A}"/>
              </a:ext>
            </a:extLst>
          </p:cNvPr>
          <p:cNvSpPr/>
          <p:nvPr userDrawn="1"/>
        </p:nvSpPr>
        <p:spPr>
          <a:xfrm>
            <a:off x="1495424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686F0C8-D62F-8249-80D5-912801A3F4B3}"/>
              </a:ext>
            </a:extLst>
          </p:cNvPr>
          <p:cNvSpPr/>
          <p:nvPr userDrawn="1"/>
        </p:nvSpPr>
        <p:spPr>
          <a:xfrm>
            <a:off x="2511472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B52E35A-D5C2-3A4E-978C-E493D92D6A24}"/>
              </a:ext>
            </a:extLst>
          </p:cNvPr>
          <p:cNvSpPr/>
          <p:nvPr userDrawn="1"/>
        </p:nvSpPr>
        <p:spPr>
          <a:xfrm>
            <a:off x="3527520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596DCCD-13ED-F640-8F62-02E7AA83E40D}"/>
              </a:ext>
            </a:extLst>
          </p:cNvPr>
          <p:cNvSpPr/>
          <p:nvPr userDrawn="1"/>
        </p:nvSpPr>
        <p:spPr>
          <a:xfrm>
            <a:off x="4543568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588D2C8-948B-C34F-8DB9-C63AF94FCC35}"/>
              </a:ext>
            </a:extLst>
          </p:cNvPr>
          <p:cNvSpPr/>
          <p:nvPr userDrawn="1"/>
        </p:nvSpPr>
        <p:spPr>
          <a:xfrm>
            <a:off x="5559616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9BBB31-E9CF-B349-B152-D698680DF4DF}"/>
              </a:ext>
            </a:extLst>
          </p:cNvPr>
          <p:cNvSpPr/>
          <p:nvPr userDrawn="1"/>
        </p:nvSpPr>
        <p:spPr>
          <a:xfrm>
            <a:off x="6575664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D54F1B-2D5C-484A-8D1E-09241BBD8BF3}"/>
              </a:ext>
            </a:extLst>
          </p:cNvPr>
          <p:cNvSpPr/>
          <p:nvPr userDrawn="1"/>
        </p:nvSpPr>
        <p:spPr>
          <a:xfrm>
            <a:off x="7591712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EC7455F-8851-2E43-8B67-4A3649CEC8D7}"/>
              </a:ext>
            </a:extLst>
          </p:cNvPr>
          <p:cNvSpPr/>
          <p:nvPr userDrawn="1"/>
        </p:nvSpPr>
        <p:spPr>
          <a:xfrm>
            <a:off x="8607760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ABBA1C-E822-E940-9148-A5487BDD8AEA}"/>
              </a:ext>
            </a:extLst>
          </p:cNvPr>
          <p:cNvSpPr/>
          <p:nvPr userDrawn="1"/>
        </p:nvSpPr>
        <p:spPr>
          <a:xfrm>
            <a:off x="9623808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08A034-F2FC-E641-9D92-8CFE594C1639}"/>
              </a:ext>
            </a:extLst>
          </p:cNvPr>
          <p:cNvSpPr/>
          <p:nvPr userDrawn="1"/>
        </p:nvSpPr>
        <p:spPr>
          <a:xfrm>
            <a:off x="10639856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C56D07C-2B40-1346-8517-D086B1FFF5F0}"/>
              </a:ext>
            </a:extLst>
          </p:cNvPr>
          <p:cNvSpPr/>
          <p:nvPr userDrawn="1"/>
        </p:nvSpPr>
        <p:spPr>
          <a:xfrm>
            <a:off x="479376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FABD5C5-0264-2F49-8C19-F2C627B54D83}"/>
              </a:ext>
            </a:extLst>
          </p:cNvPr>
          <p:cNvSpPr/>
          <p:nvPr userDrawn="1"/>
        </p:nvSpPr>
        <p:spPr>
          <a:xfrm>
            <a:off x="1495424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E2DCE88-820C-0347-87F1-2F20466148AA}"/>
              </a:ext>
            </a:extLst>
          </p:cNvPr>
          <p:cNvSpPr/>
          <p:nvPr userDrawn="1"/>
        </p:nvSpPr>
        <p:spPr>
          <a:xfrm>
            <a:off x="2511472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0D35FA6-7BEF-234E-9F42-2311FD2F4AA2}"/>
              </a:ext>
            </a:extLst>
          </p:cNvPr>
          <p:cNvSpPr/>
          <p:nvPr userDrawn="1"/>
        </p:nvSpPr>
        <p:spPr>
          <a:xfrm>
            <a:off x="3527520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ABFF75B-7609-8448-B68E-E5C15C923097}"/>
              </a:ext>
            </a:extLst>
          </p:cNvPr>
          <p:cNvSpPr/>
          <p:nvPr userDrawn="1"/>
        </p:nvSpPr>
        <p:spPr>
          <a:xfrm>
            <a:off x="4543568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96E601-59F3-0F46-A3D6-6C77B2A5D315}"/>
              </a:ext>
            </a:extLst>
          </p:cNvPr>
          <p:cNvSpPr/>
          <p:nvPr userDrawn="1"/>
        </p:nvSpPr>
        <p:spPr>
          <a:xfrm>
            <a:off x="5559616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D65771C-6846-2743-997B-88678013BC34}"/>
              </a:ext>
            </a:extLst>
          </p:cNvPr>
          <p:cNvSpPr/>
          <p:nvPr userDrawn="1"/>
        </p:nvSpPr>
        <p:spPr>
          <a:xfrm>
            <a:off x="6575664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CC5F643-98D6-B84E-872E-A198ADAC580A}"/>
              </a:ext>
            </a:extLst>
          </p:cNvPr>
          <p:cNvSpPr/>
          <p:nvPr userDrawn="1"/>
        </p:nvSpPr>
        <p:spPr>
          <a:xfrm>
            <a:off x="7591712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B93A778-C3EE-A84B-B356-B8459C22E9AD}"/>
              </a:ext>
            </a:extLst>
          </p:cNvPr>
          <p:cNvSpPr/>
          <p:nvPr userDrawn="1"/>
        </p:nvSpPr>
        <p:spPr>
          <a:xfrm>
            <a:off x="8607760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C0788B4-C3F0-9047-80BA-AB87DC1E320B}"/>
              </a:ext>
            </a:extLst>
          </p:cNvPr>
          <p:cNvSpPr/>
          <p:nvPr userDrawn="1"/>
        </p:nvSpPr>
        <p:spPr>
          <a:xfrm>
            <a:off x="9623808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4ADC236-12A6-F643-8463-1FD369222EBD}"/>
              </a:ext>
            </a:extLst>
          </p:cNvPr>
          <p:cNvSpPr/>
          <p:nvPr userDrawn="1"/>
        </p:nvSpPr>
        <p:spPr>
          <a:xfrm>
            <a:off x="10639856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EA95CDD-4ACA-6E45-9E03-DED57B7A17B1}"/>
              </a:ext>
            </a:extLst>
          </p:cNvPr>
          <p:cNvSpPr/>
          <p:nvPr userDrawn="1"/>
        </p:nvSpPr>
        <p:spPr>
          <a:xfrm>
            <a:off x="479376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076A291-1120-D841-A17C-4744BD31119E}"/>
              </a:ext>
            </a:extLst>
          </p:cNvPr>
          <p:cNvSpPr/>
          <p:nvPr userDrawn="1"/>
        </p:nvSpPr>
        <p:spPr>
          <a:xfrm>
            <a:off x="1495424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D9F7EB-EB5B-5849-8960-87554EFE96A2}"/>
              </a:ext>
            </a:extLst>
          </p:cNvPr>
          <p:cNvSpPr/>
          <p:nvPr userDrawn="1"/>
        </p:nvSpPr>
        <p:spPr>
          <a:xfrm>
            <a:off x="2511472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E8B47E-F0B9-2F48-81E2-0CFF01F4019C}"/>
              </a:ext>
            </a:extLst>
          </p:cNvPr>
          <p:cNvSpPr/>
          <p:nvPr userDrawn="1"/>
        </p:nvSpPr>
        <p:spPr>
          <a:xfrm>
            <a:off x="3527520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A52769C-586D-0547-8B43-FDA5D125AC4A}"/>
              </a:ext>
            </a:extLst>
          </p:cNvPr>
          <p:cNvSpPr/>
          <p:nvPr userDrawn="1"/>
        </p:nvSpPr>
        <p:spPr>
          <a:xfrm>
            <a:off x="4543568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4832484-9AF3-3040-B362-12AFCE82E568}"/>
              </a:ext>
            </a:extLst>
          </p:cNvPr>
          <p:cNvSpPr/>
          <p:nvPr userDrawn="1"/>
        </p:nvSpPr>
        <p:spPr>
          <a:xfrm>
            <a:off x="5559616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9B343D7-5277-2544-8430-448DEC700E1E}"/>
              </a:ext>
            </a:extLst>
          </p:cNvPr>
          <p:cNvSpPr/>
          <p:nvPr userDrawn="1"/>
        </p:nvSpPr>
        <p:spPr>
          <a:xfrm>
            <a:off x="6575664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82C02EB-B68E-9044-994A-65588C5F126D}"/>
              </a:ext>
            </a:extLst>
          </p:cNvPr>
          <p:cNvSpPr/>
          <p:nvPr userDrawn="1"/>
        </p:nvSpPr>
        <p:spPr>
          <a:xfrm>
            <a:off x="7591712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2BE44DB-D273-AB46-89D2-7C2B30912659}"/>
              </a:ext>
            </a:extLst>
          </p:cNvPr>
          <p:cNvSpPr/>
          <p:nvPr userDrawn="1"/>
        </p:nvSpPr>
        <p:spPr>
          <a:xfrm>
            <a:off x="8607760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3E20485-2E4B-9B4C-AE6B-3C1B1509B043}"/>
              </a:ext>
            </a:extLst>
          </p:cNvPr>
          <p:cNvSpPr/>
          <p:nvPr userDrawn="1"/>
        </p:nvSpPr>
        <p:spPr>
          <a:xfrm>
            <a:off x="9623808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284C2AF-F9F6-6943-AF27-AD08B011A677}"/>
              </a:ext>
            </a:extLst>
          </p:cNvPr>
          <p:cNvSpPr/>
          <p:nvPr userDrawn="1"/>
        </p:nvSpPr>
        <p:spPr>
          <a:xfrm>
            <a:off x="10639856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665E85D-8861-794D-A0B5-7227A4A9BDE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All items on these slides are editable. You can change the </a:t>
            </a:r>
            <a:r>
              <a:rPr lang="en-US" sz="1600" dirty="0" err="1">
                <a:solidFill>
                  <a:schemeClr val="tx2"/>
                </a:solidFill>
              </a:rPr>
              <a:t>colour</a:t>
            </a:r>
            <a:r>
              <a:rPr lang="en-US" sz="1600" dirty="0">
                <a:solidFill>
                  <a:schemeClr val="tx2"/>
                </a:solidFill>
              </a:rPr>
              <a:t>, outline and size easily as you do with other PowerPoint shapes.</a:t>
            </a:r>
          </a:p>
        </p:txBody>
      </p:sp>
    </p:spTree>
    <p:extLst>
      <p:ext uri="{BB962C8B-B14F-4D97-AF65-F5344CB8AC3E}">
        <p14:creationId xmlns:p14="http://schemas.microsoft.com/office/powerpoint/2010/main" val="14080397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40191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CO334 People and Computing</a:t>
            </a:r>
            <a:endParaRPr lang="en-GB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03200" y="6489700"/>
            <a:ext cx="897467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/>
              <a:t>Page </a:t>
            </a:r>
            <a:fld id="{BB9ACB3B-81A4-6247-87B5-FC3E0A04C89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5501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040191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CO334 People and Computing</a:t>
            </a:r>
            <a:endParaRPr lang="en-GB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03200" y="6489700"/>
            <a:ext cx="897467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/>
              <a:t>Page </a:t>
            </a:r>
            <a:fld id="{BB9ACB3B-81A4-6247-87B5-FC3E0A04C89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0472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4040191" y="6356350"/>
            <a:ext cx="411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CO334 People and Computing</a:t>
            </a:r>
          </a:p>
        </p:txBody>
      </p:sp>
    </p:spTree>
    <p:extLst>
      <p:ext uri="{BB962C8B-B14F-4D97-AF65-F5344CB8AC3E}">
        <p14:creationId xmlns:p14="http://schemas.microsoft.com/office/powerpoint/2010/main" val="4167851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Peo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385F48C-130A-074B-BAE4-5071492DF3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74767" cy="10309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E0A4753-72CA-6241-85A5-FA5F9E40DC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C60C8-55FD-084A-BE95-B2E7664467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41498375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Earth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9570720" y="5465236"/>
            <a:ext cx="2209800" cy="10287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partner logo here if required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857659-1700-314E-B00F-79040D7445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158B21E-1070-014B-B9DF-CC6AE4E330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E7FB5A-28C0-E64E-9FEF-7D9F37C42C4A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cover slide options.</a:t>
            </a:r>
          </a:p>
        </p:txBody>
      </p:sp>
    </p:spTree>
    <p:extLst>
      <p:ext uri="{BB962C8B-B14F-4D97-AF65-F5344CB8AC3E}">
        <p14:creationId xmlns:p14="http://schemas.microsoft.com/office/powerpoint/2010/main" val="32926623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Campu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E23AA1-5E84-1542-85FA-0AD28CCBD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B6D91D-08CC-8B40-9A20-FA41181022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1D62B56-9FE8-D94E-A6EA-EC6A8F1694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10208001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Peo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385F48C-130A-074B-BAE4-5071492DF3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74767" cy="10309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E0A4753-72CA-6241-85A5-FA5F9E40DC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C60C8-55FD-084A-BE95-B2E7664467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2895132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Science &amp; Technology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BA9BED-34B5-9D4D-A988-760726B7CE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DEB89620-E302-6C4B-B385-8DB40106EB6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70720" y="5465236"/>
            <a:ext cx="2209800" cy="10287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partner logo here if required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D7A035-88C0-B640-91D8-3B73C22448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4D1AC89-727B-C049-9CD3-8F38C0F22C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17348225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EDD9DE1-34C9-564D-A890-335533D45D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025524" cy="10309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FB682B-CBE5-0E46-8A20-FBDCFD217D46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divider slide options.</a:t>
            </a:r>
          </a:p>
        </p:txBody>
      </p:sp>
    </p:spTree>
    <p:extLst>
      <p:ext uri="{BB962C8B-B14F-4D97-AF65-F5344CB8AC3E}">
        <p14:creationId xmlns:p14="http://schemas.microsoft.com/office/powerpoint/2010/main" val="1626193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B2171D4-B040-9448-88ED-CD59EBB79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025524" cy="10309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FA4EB9E-FE0B-FF48-B57B-3DBA656E7C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8DE1B96-986D-4446-800F-54A0D95D2F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</p:spTree>
    <p:extLst>
      <p:ext uri="{BB962C8B-B14F-4D97-AF65-F5344CB8AC3E}">
        <p14:creationId xmlns:p14="http://schemas.microsoft.com/office/powerpoint/2010/main" val="17804604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480AEE2-F97B-4D4C-BCDA-5DB28C1168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025524" cy="10309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61C9F9-E7A2-6342-870C-D685719F3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28BB5A8-2728-CF4C-9063-6BE6445BAAF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</p:spTree>
    <p:extLst>
      <p:ext uri="{BB962C8B-B14F-4D97-AF65-F5344CB8AC3E}">
        <p14:creationId xmlns:p14="http://schemas.microsoft.com/office/powerpoint/2010/main" val="12006815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ub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3035A1-1804-EC4A-9FF8-AEE00A4BFC6F}"/>
              </a:ext>
            </a:extLst>
          </p:cNvPr>
          <p:cNvSpPr/>
          <p:nvPr userDrawn="1"/>
        </p:nvSpPr>
        <p:spPr>
          <a:xfrm>
            <a:off x="12635555" y="-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slide content options.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22 November 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2702257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19A7CD-F138-0F44-8EE9-3A0D44746374}"/>
              </a:ext>
            </a:extLst>
          </p:cNvPr>
          <p:cNvSpPr/>
          <p:nvPr userDrawn="1"/>
        </p:nvSpPr>
        <p:spPr>
          <a:xfrm>
            <a:off x="-2691741" y="4585363"/>
            <a:ext cx="2272637" cy="22726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To change the information in the footer throughout the presentation go to ‘Insert’ &gt; ‘Header and Footers’ and add in your Name an Department. </a:t>
            </a:r>
          </a:p>
        </p:txBody>
      </p:sp>
    </p:spTree>
    <p:extLst>
      <p:ext uri="{BB962C8B-B14F-4D97-AF65-F5344CB8AC3E}">
        <p14:creationId xmlns:p14="http://schemas.microsoft.com/office/powerpoint/2010/main" val="5399348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22 November 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1484533"/>
            <a:ext cx="11257699" cy="439556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CB6158-EF9E-D844-A85A-727AA2F53AC0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D330B-22A3-344E-A01F-AEEF71CCB5D3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examples as well as different elements. Copy and paste these items onto this page.</a:t>
            </a:r>
          </a:p>
        </p:txBody>
      </p:sp>
    </p:spTree>
    <p:extLst>
      <p:ext uri="{BB962C8B-B14F-4D97-AF65-F5344CB8AC3E}">
        <p14:creationId xmlns:p14="http://schemas.microsoft.com/office/powerpoint/2010/main" val="30529392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22 November 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966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Science &amp; Technology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BA9BED-34B5-9D4D-A988-760726B7CE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BD7A035-88C0-B640-91D8-3B73C22448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4D1AC89-727B-C049-9CD3-8F38C0F22C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89BE0EF-B1BD-4F49-A571-A9C3B39F74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48725" y="4194626"/>
            <a:ext cx="3343275" cy="153561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EF5119-3C31-2042-9116-20C98F254CA9}"/>
              </a:ext>
            </a:extLst>
          </p:cNvPr>
          <p:cNvSpPr/>
          <p:nvPr userDrawn="1"/>
        </p:nvSpPr>
        <p:spPr>
          <a:xfrm>
            <a:off x="12635555" y="4194626"/>
            <a:ext cx="1550894" cy="155089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Add a partner logo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here if required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7715FAF-431F-0947-BA32-CCCAE21D6FF6}"/>
              </a:ext>
            </a:extLst>
          </p:cNvPr>
          <p:cNvSpPr/>
          <p:nvPr userDrawn="1"/>
        </p:nvSpPr>
        <p:spPr>
          <a:xfrm>
            <a:off x="12335916" y="5239452"/>
            <a:ext cx="1012135" cy="1012135"/>
          </a:xfrm>
          <a:prstGeom prst="arc">
            <a:avLst>
              <a:gd name="adj1" fmla="val 818360"/>
              <a:gd name="adj2" fmla="val 9300445"/>
            </a:avLst>
          </a:prstGeom>
          <a:ln w="158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7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22 November 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EB8B77C-1456-2F4D-971B-A3B002EBED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9555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0563EB-BCE0-1048-BAC7-4EB6DC216102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1497BF54-DDDF-9C43-996F-4B56CDE6B03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539555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5E9271B-0820-354A-93EC-EB864320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5275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ers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B71C68-E69A-D043-938E-2E7E5584D68A}"/>
              </a:ext>
            </a:extLst>
          </p:cNvPr>
          <p:cNvSpPr/>
          <p:nvPr userDrawn="1"/>
        </p:nvSpPr>
        <p:spPr>
          <a:xfrm>
            <a:off x="0" y="1029589"/>
            <a:ext cx="12192000" cy="58284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5EAF73-EE3C-41B7-AE89-4A15C844158B}" type="datetime4">
              <a:rPr lang="en-GB" smtClean="0"/>
              <a:pPr/>
              <a:t>22 November 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</p:spTree>
    <p:extLst>
      <p:ext uri="{BB962C8B-B14F-4D97-AF65-F5344CB8AC3E}">
        <p14:creationId xmlns:p14="http://schemas.microsoft.com/office/powerpoint/2010/main" val="15441841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B71C68-E69A-D043-938E-2E7E5584D68A}"/>
              </a:ext>
            </a:extLst>
          </p:cNvPr>
          <p:cNvSpPr/>
          <p:nvPr userDrawn="1"/>
        </p:nvSpPr>
        <p:spPr>
          <a:xfrm>
            <a:off x="0" y="1029589"/>
            <a:ext cx="12192000" cy="58284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5EAF73-EE3C-41B7-AE89-4A15C844158B}" type="datetime4">
              <a:rPr lang="en-GB" smtClean="0"/>
              <a:pPr/>
              <a:t>22 November 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6150624" cy="1944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Quote text goes here – Georgia 40pt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</p:spTree>
    <p:extLst>
      <p:ext uri="{BB962C8B-B14F-4D97-AF65-F5344CB8AC3E}">
        <p14:creationId xmlns:p14="http://schemas.microsoft.com/office/powerpoint/2010/main" val="10657703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lock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22 November 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97768A-E936-2047-B272-A71830C2F46A}"/>
              </a:ext>
            </a:extLst>
          </p:cNvPr>
          <p:cNvSpPr/>
          <p:nvPr userDrawn="1"/>
        </p:nvSpPr>
        <p:spPr>
          <a:xfrm>
            <a:off x="6096000" y="1029589"/>
            <a:ext cx="6096000" cy="58284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E17E21C-B85B-934A-BF9C-B51FD202E06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539555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bg1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EB8B77C-1456-2F4D-971B-A3B002EBED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9555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0563EB-BCE0-1048-BAC7-4EB6DC216102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2592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 &amp; Figur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3F266F2-92D5-BD46-99F7-2C4330F10CB7}"/>
              </a:ext>
            </a:extLst>
          </p:cNvPr>
          <p:cNvGrpSpPr/>
          <p:nvPr userDrawn="1"/>
        </p:nvGrpSpPr>
        <p:grpSpPr>
          <a:xfrm>
            <a:off x="6096000" y="895258"/>
            <a:ext cx="6096000" cy="5962743"/>
            <a:chOff x="6096000" y="1275227"/>
            <a:chExt cx="5841282" cy="57135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AD1E05-40A9-E348-A537-A34DBEA2EC17}"/>
                </a:ext>
              </a:extLst>
            </p:cNvPr>
            <p:cNvSpPr/>
            <p:nvPr userDrawn="1"/>
          </p:nvSpPr>
          <p:spPr>
            <a:xfrm>
              <a:off x="6096000" y="4065563"/>
              <a:ext cx="2920641" cy="292325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190A4D-50C2-714E-97D9-288ECFEA5A51}"/>
                </a:ext>
              </a:extLst>
            </p:cNvPr>
            <p:cNvSpPr/>
            <p:nvPr userDrawn="1"/>
          </p:nvSpPr>
          <p:spPr>
            <a:xfrm>
              <a:off x="9016641" y="4065563"/>
              <a:ext cx="2920641" cy="29232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39C972-3F90-C34C-AD05-339F0D5C424A}"/>
                </a:ext>
              </a:extLst>
            </p:cNvPr>
            <p:cNvSpPr/>
            <p:nvPr userDrawn="1"/>
          </p:nvSpPr>
          <p:spPr>
            <a:xfrm>
              <a:off x="6096000" y="1275227"/>
              <a:ext cx="5841282" cy="27924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22 November 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this slide to showcase key facts and figures by editing the text in these boxes. Options with less boxes are also available in under the ’Layouts’ button.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0563EB-BCE0-1048-BAC7-4EB6DC216102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5012C2-4993-F54F-A804-693637D33D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6246" y="1325014"/>
            <a:ext cx="4107914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accent5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1 in 5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96B15A1-3AF6-A640-A190-8E8291CF1A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6246" y="2968285"/>
            <a:ext cx="5420828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GB" sz="3000" smtClean="0">
                <a:effectLst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Lorem ipsum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 sit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amet</a:t>
            </a:r>
            <a:endParaRPr lang="en-GB" dirty="0">
              <a:solidFill>
                <a:srgbClr val="011C6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5F9D20A-60A4-B749-9837-8CF6B9AF35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6246" y="3997876"/>
            <a:ext cx="2616739" cy="13111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8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75%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269F27E-1C0A-A446-B7C7-C4A5F89366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6663" y="5308600"/>
            <a:ext cx="2616200" cy="8679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DF3D1FC-03B8-E04D-9DA6-CDB5C487C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12665" y="4521347"/>
            <a:ext cx="2616739" cy="13111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8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£2m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4AE2FA4-A530-1540-800A-6A0ACFD55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13082" y="3999041"/>
            <a:ext cx="261620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47168AAF-B20D-5A42-B75B-7723535923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13082" y="5799705"/>
            <a:ext cx="261620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5456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 &amp; Figure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3F266F2-92D5-BD46-99F7-2C4330F10CB7}"/>
              </a:ext>
            </a:extLst>
          </p:cNvPr>
          <p:cNvGrpSpPr/>
          <p:nvPr userDrawn="1"/>
        </p:nvGrpSpPr>
        <p:grpSpPr>
          <a:xfrm>
            <a:off x="6096000" y="895258"/>
            <a:ext cx="6096000" cy="5962742"/>
            <a:chOff x="6096000" y="1275227"/>
            <a:chExt cx="5841282" cy="571359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190A4D-50C2-714E-97D9-288ECFEA5A51}"/>
                </a:ext>
              </a:extLst>
            </p:cNvPr>
            <p:cNvSpPr/>
            <p:nvPr userDrawn="1"/>
          </p:nvSpPr>
          <p:spPr>
            <a:xfrm>
              <a:off x="6096000" y="4065563"/>
              <a:ext cx="5841282" cy="29232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39C972-3F90-C34C-AD05-339F0D5C424A}"/>
                </a:ext>
              </a:extLst>
            </p:cNvPr>
            <p:cNvSpPr/>
            <p:nvPr userDrawn="1"/>
          </p:nvSpPr>
          <p:spPr>
            <a:xfrm>
              <a:off x="6096000" y="1275227"/>
              <a:ext cx="5841282" cy="27924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22 November 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this slide to showcase key facts and figures by editing the text in these boxes. Options with more boxes are also available in under the ’Layouts’ button.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0563EB-BCE0-1048-BAC7-4EB6DC216102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5012C2-4993-F54F-A804-693637D33D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6246" y="1325014"/>
            <a:ext cx="4107914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accent5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1 in 5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96B15A1-3AF6-A640-A190-8E8291CF1A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6246" y="2968285"/>
            <a:ext cx="5420828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GB" sz="3000" smtClean="0">
                <a:effectLst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Lorem ipsum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 sit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amet</a:t>
            </a:r>
            <a:endParaRPr lang="en-GB" dirty="0">
              <a:solidFill>
                <a:srgbClr val="011C6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DF3D1FC-03B8-E04D-9DA6-CDB5C487C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6246" y="4337926"/>
            <a:ext cx="3210526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£2m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4AE2FA4-A530-1540-800A-6A0ACFD55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26771" y="4633351"/>
            <a:ext cx="2242659" cy="12557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175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Gri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6">
            <a:extLst>
              <a:ext uri="{FF2B5EF4-FFF2-40B4-BE49-F238E27FC236}">
                <a16:creationId xmlns:a16="http://schemas.microsoft.com/office/drawing/2014/main" id="{0963E11F-32F1-6544-8FF4-C1EF6F642B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3600" y="1018730"/>
            <a:ext cx="2438400" cy="24384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FF92A6B8-47C8-B244-9D3E-90F39EE6939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5200" y="3450545"/>
            <a:ext cx="2438400" cy="24384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98C0DB2D-35D1-F142-B809-1833736CA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6800" y="1018730"/>
            <a:ext cx="2438400" cy="24384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5BBCD3E3-1554-B049-8AAF-DF0C933C46F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38400" y="3450545"/>
            <a:ext cx="2438400" cy="2438400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E0FFA53-4B53-0345-BD1D-3380331FAD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18730"/>
            <a:ext cx="2438400" cy="24384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53" name="Text Placeholder 47">
            <a:extLst>
              <a:ext uri="{FF2B5EF4-FFF2-40B4-BE49-F238E27FC236}">
                <a16:creationId xmlns:a16="http://schemas.microsoft.com/office/drawing/2014/main" id="{1D5925E4-B891-944B-91DC-A261A1D5FD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53600" y="3450545"/>
            <a:ext cx="2438400" cy="2438400"/>
          </a:xfrm>
          <a:prstGeom prst="rect">
            <a:avLst/>
          </a:prstGeo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22 November 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BB06489-33E6-1442-BC2F-397F1EC4EA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3450545"/>
            <a:ext cx="2438400" cy="2438400"/>
          </a:xfrm>
          <a:prstGeom prst="rect">
            <a:avLst/>
          </a:prstGeom>
          <a:solidFill>
            <a:schemeClr val="accent5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id="{7C62DAF7-D2F9-5D47-AB79-7712B92267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8400" y="1018730"/>
            <a:ext cx="2438400" cy="2438400"/>
          </a:xfrm>
          <a:prstGeom prst="rect">
            <a:avLst/>
          </a:prstGeom>
          <a:solidFill>
            <a:schemeClr val="accent4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47">
            <a:extLst>
              <a:ext uri="{FF2B5EF4-FFF2-40B4-BE49-F238E27FC236}">
                <a16:creationId xmlns:a16="http://schemas.microsoft.com/office/drawing/2014/main" id="{887255BA-4BF0-E844-8BE7-3D125B568E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76800" y="3450545"/>
            <a:ext cx="2438400" cy="2438400"/>
          </a:xfrm>
          <a:prstGeom prst="rect">
            <a:avLst/>
          </a:prstGeo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47">
            <a:extLst>
              <a:ext uri="{FF2B5EF4-FFF2-40B4-BE49-F238E27FC236}">
                <a16:creationId xmlns:a16="http://schemas.microsoft.com/office/drawing/2014/main" id="{FAC8937D-B337-F944-8F1C-14A4768CD5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15200" y="1018730"/>
            <a:ext cx="2438400" cy="2438400"/>
          </a:xfrm>
          <a:prstGeom prst="rect">
            <a:avLst/>
          </a:prstGeom>
          <a:solidFill>
            <a:schemeClr val="accent2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18650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D3390C2-6273-9244-A9F3-90837D6D6F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653" y="924978"/>
            <a:ext cx="6086347" cy="5933022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1029589"/>
            <a:ext cx="6096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3763FFE-87B6-D04C-8D15-AC31B471D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5178" y="4895151"/>
            <a:ext cx="6076822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22 November 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4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4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B4AFD6-E50E-EE46-9133-E4B37BC8580F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9902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8CD7C8D-4EBF-E54E-8157-B82F50C78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2539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030288"/>
            <a:ext cx="12192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47CCA2-0399-254E-ACFE-E5730EC8E4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895850"/>
            <a:ext cx="12192000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5EAF73-EE3C-41B7-AE89-4A15C844158B}" type="datetime4">
              <a:rPr lang="en-GB" smtClean="0"/>
              <a:pPr/>
              <a:t>22 November 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4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4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B4AFD6-E50E-EE46-9133-E4B37BC8580F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943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98E8B-DD4F-CF42-9D7C-0E4476C19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0619-D170-48E7-B25D-293F3BFD294D}" type="datetime4">
              <a:rPr lang="en-GB" smtClean="0"/>
              <a:t>22 November 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4734D-A5BD-8049-A16C-4207B6B5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6F6C4-FAD3-4747-BF64-4989A8C5E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352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B682B-CBE5-0E46-8A20-FBDCFD217D46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divider slide options.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81B442-D23E-CA47-8B99-3C2A297AC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736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Castl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98E8B-DD4F-CF42-9D7C-0E4476C19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0619-D170-48E7-B25D-293F3BFD294D}" type="datetime4">
              <a:rPr lang="en-GB" smtClean="0"/>
              <a:t>22 November 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4734D-A5BD-8049-A16C-4207B6B5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6F6C4-FAD3-4747-BF64-4989A8C5E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AFCAE9-B754-8C4D-B7F9-C051D54669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034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Earth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7EDC40-08B7-C54D-9A16-7B5D3FDD4F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7483873-86BD-454E-AF6E-E4D2764B65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6719" y="1123805"/>
            <a:ext cx="4629834" cy="46103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End slide</a:t>
            </a:r>
            <a:br>
              <a:rPr lang="en-US" dirty="0"/>
            </a:br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25436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– Campus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B07C01-E6FE-374C-80D0-F5676A0E07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C67C3C0-F69E-E643-A32B-61F2F310AA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6719" y="1123805"/>
            <a:ext cx="4629834" cy="46103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End slide</a:t>
            </a:r>
            <a:br>
              <a:rPr lang="en-US" dirty="0"/>
            </a:br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53591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22 November 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5328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FA4EB9E-FE0B-FF48-B57B-3DBA656E7C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8DE1B96-986D-4446-800F-54A0D95D2F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8598A-E89A-584D-B315-0C3A8BB5DD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2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A61C9F9-E7A2-6342-870C-D685719F3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28BB5A8-2728-CF4C-9063-6BE6445BAAF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B13D2-2048-3D42-80F2-F73F240352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93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ub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3035A1-1804-EC4A-9FF8-AEE00A4BFC6F}"/>
              </a:ext>
            </a:extLst>
          </p:cNvPr>
          <p:cNvSpPr/>
          <p:nvPr userDrawn="1"/>
        </p:nvSpPr>
        <p:spPr>
          <a:xfrm>
            <a:off x="12635555" y="-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slide content options.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2702257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19A7CD-F138-0F44-8EE9-3A0D44746374}"/>
              </a:ext>
            </a:extLst>
          </p:cNvPr>
          <p:cNvSpPr/>
          <p:nvPr userDrawn="1"/>
        </p:nvSpPr>
        <p:spPr>
          <a:xfrm>
            <a:off x="-2691741" y="4585363"/>
            <a:ext cx="2272637" cy="22726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To change the information in the footer throughout the presentation go to ‘Insert’ &gt; ‘Header and Footers’ and add in your Name an Department. </a:t>
            </a:r>
          </a:p>
        </p:txBody>
      </p:sp>
    </p:spTree>
    <p:extLst>
      <p:ext uri="{BB962C8B-B14F-4D97-AF65-F5344CB8AC3E}">
        <p14:creationId xmlns:p14="http://schemas.microsoft.com/office/powerpoint/2010/main" val="413747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1484533"/>
            <a:ext cx="11257699" cy="439556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D330B-22A3-344E-A01F-AEEF71CCB5D3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examples as well as different elements. Copy and paste these items onto this page.</a:t>
            </a:r>
          </a:p>
        </p:txBody>
      </p:sp>
    </p:spTree>
    <p:extLst>
      <p:ext uri="{BB962C8B-B14F-4D97-AF65-F5344CB8AC3E}">
        <p14:creationId xmlns:p14="http://schemas.microsoft.com/office/powerpoint/2010/main" val="3465103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28967" y="6356350"/>
            <a:ext cx="29081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91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8" r:id="rId2"/>
    <p:sldLayoutId id="2147483668" r:id="rId3"/>
    <p:sldLayoutId id="2147483669" r:id="rId4"/>
    <p:sldLayoutId id="2147483652" r:id="rId5"/>
    <p:sldLayoutId id="2147483664" r:id="rId6"/>
    <p:sldLayoutId id="2147483663" r:id="rId7"/>
    <p:sldLayoutId id="2147483661" r:id="rId8"/>
    <p:sldLayoutId id="2147483679" r:id="rId9"/>
    <p:sldLayoutId id="2147483689" r:id="rId10"/>
    <p:sldLayoutId id="2147483683" r:id="rId11"/>
    <p:sldLayoutId id="2147483682" r:id="rId12"/>
    <p:sldLayoutId id="2147483687" r:id="rId13"/>
    <p:sldLayoutId id="2147483680" r:id="rId14"/>
    <p:sldLayoutId id="2147483685" r:id="rId15"/>
    <p:sldLayoutId id="2147483686" r:id="rId16"/>
    <p:sldLayoutId id="2147483688" r:id="rId17"/>
    <p:sldLayoutId id="2147483681" r:id="rId18"/>
    <p:sldLayoutId id="2147483693" r:id="rId19"/>
    <p:sldLayoutId id="2147483684" r:id="rId20"/>
    <p:sldLayoutId id="2147483677" r:id="rId21"/>
    <p:sldLayoutId id="2147483691" r:id="rId22"/>
    <p:sldLayoutId id="2147483675" r:id="rId23"/>
    <p:sldLayoutId id="2147483676" r:id="rId24"/>
    <p:sldLayoutId id="2147483690" r:id="rId25"/>
    <p:sldLayoutId id="2147483692" r:id="rId26"/>
    <p:sldLayoutId id="2147483719" r:id="rId27"/>
    <p:sldLayoutId id="2147483721" r:id="rId28"/>
    <p:sldLayoutId id="2147483722" r:id="rId2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9377" y="6356350"/>
            <a:ext cx="28868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70619-D170-48E7-B25D-293F3BFD294D}" type="datetime4">
              <a:rPr lang="en-GB" smtClean="0"/>
              <a:t>22 November 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4019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28967" y="6356350"/>
            <a:ext cx="29081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A20D4-5E1A-AD42-B96E-4B53241D1BC6}"/>
              </a:ext>
            </a:extLst>
          </p:cNvPr>
          <p:cNvSpPr/>
          <p:nvPr userDrawn="1"/>
        </p:nvSpPr>
        <p:spPr>
          <a:xfrm>
            <a:off x="-3667760" y="1"/>
            <a:ext cx="3248655" cy="427736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no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Top Presentation Tips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Keep it simple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Always think about your audience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Limit transitions and animations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Respect the University of Nottingham brand and identity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visuals and high-quality images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video or audio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colour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Think about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Prepare and practice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43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cs.nott.ac.uk/" TargetMode="Externa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2F876-0577-4F3A-A04B-9F00ACAD9E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Making Data Science Software in Groups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53F36-15A5-4A8E-B3ED-E40299D097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Dr Colin Johnson</a:t>
            </a:r>
          </a:p>
        </p:txBody>
      </p:sp>
    </p:spTree>
    <p:extLst>
      <p:ext uri="{BB962C8B-B14F-4D97-AF65-F5344CB8AC3E}">
        <p14:creationId xmlns:p14="http://schemas.microsoft.com/office/powerpoint/2010/main" val="2734508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5C5EB-AD63-9C41-8D67-ACFD7FE45F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Programs are written to </a:t>
            </a:r>
            <a:r>
              <a:rPr lang="en-US" i="1" dirty="0"/>
              <a:t>do something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…often called requirements, or product backlog.</a:t>
            </a:r>
          </a:p>
          <a:p>
            <a:r>
              <a:rPr lang="en-US" dirty="0"/>
              <a:t>You should have some sense of priority in these requirements:</a:t>
            </a:r>
          </a:p>
          <a:p>
            <a:pPr lvl="1"/>
            <a:r>
              <a:rPr lang="en-US" dirty="0"/>
              <a:t>...you might not get them all done</a:t>
            </a:r>
          </a:p>
          <a:p>
            <a:pPr lvl="1"/>
            <a:r>
              <a:rPr lang="en-US" dirty="0"/>
              <a:t>…you typically users to start using a program early</a:t>
            </a:r>
          </a:p>
          <a:p>
            <a:pPr lvl="1"/>
            <a:r>
              <a:rPr lang="en-US" dirty="0"/>
              <a:t>“must have, should have, could have, and won't have”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Must have: a basic version of the game must be playable</a:t>
            </a:r>
          </a:p>
          <a:p>
            <a:pPr lvl="1"/>
            <a:r>
              <a:rPr lang="en-US" dirty="0"/>
              <a:t>Should have: players can log in an track their scores</a:t>
            </a:r>
          </a:p>
          <a:p>
            <a:pPr lvl="1"/>
            <a:r>
              <a:rPr lang="en-US" dirty="0"/>
              <a:t>Could have: integration with social networks</a:t>
            </a:r>
          </a:p>
          <a:p>
            <a:pPr lvl="1"/>
            <a:r>
              <a:rPr lang="en-US" dirty="0"/>
              <a:t>Won’t have: multi-player game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F6788-973B-B241-A383-3FFF9768F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Delivers Requirements</a:t>
            </a:r>
          </a:p>
        </p:txBody>
      </p:sp>
    </p:spTree>
    <p:extLst>
      <p:ext uri="{BB962C8B-B14F-4D97-AF65-F5344CB8AC3E}">
        <p14:creationId xmlns:p14="http://schemas.microsoft.com/office/powerpoint/2010/main" val="2801234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50507-C245-D348-9ACE-044794FA55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These priorities might be internally generated…</a:t>
            </a:r>
          </a:p>
          <a:p>
            <a:r>
              <a:rPr lang="en-US" dirty="0"/>
              <a:t>…or might come from outside.</a:t>
            </a:r>
          </a:p>
          <a:p>
            <a:r>
              <a:rPr lang="en-US" dirty="0"/>
              <a:t>Idea of the “minimum viable product” or “minimum marketable product”</a:t>
            </a:r>
          </a:p>
          <a:p>
            <a:endParaRPr lang="en-US" dirty="0"/>
          </a:p>
          <a:p>
            <a:r>
              <a:rPr lang="en-US" dirty="0"/>
              <a:t>These set coding priorities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0D4D3-B365-9D41-A4A7-41A2A9B4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delivers Requirements</a:t>
            </a:r>
          </a:p>
        </p:txBody>
      </p:sp>
    </p:spTree>
    <p:extLst>
      <p:ext uri="{BB962C8B-B14F-4D97-AF65-F5344CB8AC3E}">
        <p14:creationId xmlns:p14="http://schemas.microsoft.com/office/powerpoint/2010/main" val="3969016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3F331-D73C-9642-95A4-186A3CF08B1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/>
              <a:t>“Code delivers requirements.”</a:t>
            </a:r>
          </a:p>
          <a:p>
            <a:r>
              <a:rPr lang="en-US" dirty="0"/>
              <a:t>Keep units small: deliver one decently-sized requirement, over a few days of work (5-20).</a:t>
            </a:r>
          </a:p>
          <a:p>
            <a:pPr lvl="1"/>
            <a:r>
              <a:rPr lang="en-US" dirty="0"/>
              <a:t>In the </a:t>
            </a:r>
            <a:r>
              <a:rPr lang="en-US" i="1" dirty="0"/>
              <a:t>Scrum</a:t>
            </a:r>
            <a:r>
              <a:rPr lang="en-US" dirty="0"/>
              <a:t> way of working, these are called </a:t>
            </a:r>
            <a:r>
              <a:rPr lang="en-US" i="1" dirty="0"/>
              <a:t>sprints</a:t>
            </a:r>
            <a:endParaRPr lang="en-US" dirty="0"/>
          </a:p>
          <a:p>
            <a:r>
              <a:rPr lang="en-US" dirty="0"/>
              <a:t>At the end, the new code should be incorporated into a working version of the whole program—and tested.</a:t>
            </a:r>
          </a:p>
          <a:p>
            <a:pPr lvl="1"/>
            <a:r>
              <a:rPr lang="en-US" dirty="0"/>
              <a:t>This prevents the program fissipating into lots of part-completed sections.</a:t>
            </a:r>
          </a:p>
          <a:p>
            <a:pPr lvl="1"/>
            <a:r>
              <a:rPr lang="en-US" dirty="0"/>
              <a:t>Also prevents the “fog of bullshit” where everyone asserts that their component is working, and that everyone else needs to sort their bit out.</a:t>
            </a:r>
          </a:p>
          <a:p>
            <a:pPr lvl="1"/>
            <a:r>
              <a:rPr lang="en-US" dirty="0"/>
              <a:t>Working code in context is an honesty check.</a:t>
            </a:r>
          </a:p>
          <a:p>
            <a:endParaRPr lang="en-US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B2D70-AC03-2646-B850-E6AC6526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Sprints</a:t>
            </a:r>
          </a:p>
        </p:txBody>
      </p:sp>
    </p:spTree>
    <p:extLst>
      <p:ext uri="{BB962C8B-B14F-4D97-AF65-F5344CB8AC3E}">
        <p14:creationId xmlns:p14="http://schemas.microsoft.com/office/powerpoint/2010/main" val="1548980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6AC5-D785-9A4B-A683-93918BAB9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Scrum-like Sprints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ABB90-E968-B141-9D5F-47D5D1691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75" y="1029589"/>
            <a:ext cx="4912239" cy="57349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2F8A39-A873-A348-A771-0594B1F97AFB}"/>
              </a:ext>
            </a:extLst>
          </p:cNvPr>
          <p:cNvSpPr txBox="1"/>
          <p:nvPr/>
        </p:nvSpPr>
        <p:spPr>
          <a:xfrm>
            <a:off x="10439597" y="6642556"/>
            <a:ext cx="17524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Image from https://</a:t>
            </a:r>
            <a:r>
              <a:rPr lang="en-US" sz="8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www.scrum.org</a:t>
            </a:r>
            <a:endParaRPr lang="en-US" sz="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153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D5596-6481-3C42-8124-F18B4A45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Scrum-like Sprints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ED34C-5AA2-D64A-B83B-2D9B4299DA01}"/>
              </a:ext>
            </a:extLst>
          </p:cNvPr>
          <p:cNvSpPr txBox="1"/>
          <p:nvPr/>
        </p:nvSpPr>
        <p:spPr>
          <a:xfrm>
            <a:off x="10439597" y="6642556"/>
            <a:ext cx="17524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Image from https://</a:t>
            </a:r>
            <a:r>
              <a:rPr lang="en-US" sz="8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www.scrum.org</a:t>
            </a:r>
            <a:endParaRPr lang="en-US" sz="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2A0DCB-7D86-EF4E-92A8-FB966A4A9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49" y="1301303"/>
            <a:ext cx="11104308" cy="485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36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D5596-6481-3C42-8124-F18B4A45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Scrum-like Sprints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ED34C-5AA2-D64A-B83B-2D9B4299DA01}"/>
              </a:ext>
            </a:extLst>
          </p:cNvPr>
          <p:cNvSpPr txBox="1"/>
          <p:nvPr/>
        </p:nvSpPr>
        <p:spPr>
          <a:xfrm>
            <a:off x="10281411" y="6642556"/>
            <a:ext cx="17524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Image from https://</a:t>
            </a:r>
            <a:r>
              <a:rPr lang="en-US" sz="8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www.scrum.org</a:t>
            </a:r>
            <a:endParaRPr lang="en-US" sz="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4A9DE-09DB-844B-A764-61520F51D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52" y="1123185"/>
            <a:ext cx="5862755" cy="485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20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D5596-6481-3C42-8124-F18B4A45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Scrum-like Sprints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ED34C-5AA2-D64A-B83B-2D9B4299DA01}"/>
              </a:ext>
            </a:extLst>
          </p:cNvPr>
          <p:cNvSpPr txBox="1"/>
          <p:nvPr/>
        </p:nvSpPr>
        <p:spPr>
          <a:xfrm>
            <a:off x="8915598" y="232012"/>
            <a:ext cx="17524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Image from https://</a:t>
            </a:r>
            <a:r>
              <a:rPr lang="en-US" sz="8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www.scrum.org</a:t>
            </a:r>
            <a:endParaRPr lang="en-US" sz="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167D35-585B-8448-8512-661937539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72" y="1146335"/>
            <a:ext cx="10205120" cy="57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94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3FBF5D-FF15-024E-9618-0400A67BD5B5}"/>
              </a:ext>
            </a:extLst>
          </p:cNvPr>
          <p:cNvSpPr txBox="1"/>
          <p:nvPr/>
        </p:nvSpPr>
        <p:spPr>
          <a:xfrm>
            <a:off x="3717387" y="2782529"/>
            <a:ext cx="46698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Agreeing how your </a:t>
            </a:r>
            <a:br>
              <a:rPr lang="en-US" sz="3200" b="1" dirty="0"/>
            </a:br>
            <a:r>
              <a:rPr lang="en-US" sz="3200" b="1" dirty="0"/>
              <a:t>code will communicate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FD0BEB-4036-D642-B39C-F750991F3B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4172" y="-1926458"/>
            <a:ext cx="12975220" cy="1027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31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F1276-E88F-A242-9224-B422E66C1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“Loose coupling, tight cohesion”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CD384F-C146-794A-BC5D-10376986C827}"/>
              </a:ext>
            </a:extLst>
          </p:cNvPr>
          <p:cNvSpPr txBox="1"/>
          <p:nvPr/>
        </p:nvSpPr>
        <p:spPr>
          <a:xfrm>
            <a:off x="800100" y="1780137"/>
            <a:ext cx="36703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person takes on responsibility for one part of the database and its GUI components in different languages for different devices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96E849-F624-2E48-88D1-B6183CAF1890}"/>
              </a:ext>
            </a:extLst>
          </p:cNvPr>
          <p:cNvSpPr txBox="1"/>
          <p:nvPr/>
        </p:nvSpPr>
        <p:spPr>
          <a:xfrm>
            <a:off x="6400800" y="1769574"/>
            <a:ext cx="52444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One person takes on the back-end database;</a:t>
            </a:r>
          </a:p>
          <a:p>
            <a:r>
              <a:rPr lang="en-US" sz="2800" dirty="0"/>
              <a:t>Another the input forms;</a:t>
            </a:r>
          </a:p>
          <a:p>
            <a:r>
              <a:rPr lang="en-US" sz="2800" dirty="0"/>
              <a:t>Another the display of the product photos and information;</a:t>
            </a:r>
          </a:p>
          <a:p>
            <a:r>
              <a:rPr lang="en-US" sz="2800" dirty="0"/>
              <a:t>Another the language </a:t>
            </a:r>
            <a:r>
              <a:rPr lang="en-US" sz="2800" dirty="0" err="1"/>
              <a:t>localisation</a:t>
            </a:r>
            <a:r>
              <a:rPr lang="en-US" sz="2800" dirty="0"/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5DFF1-6FF9-5F4A-8B2D-7AEB534E8395}"/>
              </a:ext>
            </a:extLst>
          </p:cNvPr>
          <p:cNvSpPr txBox="1"/>
          <p:nvPr/>
        </p:nvSpPr>
        <p:spPr>
          <a:xfrm>
            <a:off x="5071140" y="2895217"/>
            <a:ext cx="1161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434438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CC6617-FD16-354D-B7AB-691CD3DFC5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Object</a:t>
            </a:r>
          </a:p>
          <a:p>
            <a:pPr lvl="1"/>
            <a:r>
              <a:rPr lang="en-US" dirty="0"/>
              <a:t>Customer database</a:t>
            </a:r>
          </a:p>
          <a:p>
            <a:r>
              <a:rPr lang="en-US" dirty="0"/>
              <a:t>Input</a:t>
            </a:r>
          </a:p>
          <a:p>
            <a:pPr lvl="1"/>
            <a:r>
              <a:rPr lang="en-US" dirty="0"/>
              <a:t>String: customer email address (unique ID)</a:t>
            </a:r>
          </a:p>
          <a:p>
            <a:pPr lvl="1"/>
            <a:r>
              <a:rPr lang="en-US" dirty="0"/>
              <a:t>String: new postcode</a:t>
            </a:r>
          </a:p>
          <a:p>
            <a:pPr lvl="1"/>
            <a:r>
              <a:rPr lang="en-US" dirty="0"/>
              <a:t>String (optional; if absent then NULL): House number</a:t>
            </a:r>
          </a:p>
          <a:p>
            <a:r>
              <a:rPr lang="en-US" dirty="0" err="1"/>
              <a:t>Behaviour</a:t>
            </a:r>
            <a:endParaRPr lang="en-US" dirty="0"/>
          </a:p>
          <a:p>
            <a:pPr lvl="1"/>
            <a:r>
              <a:rPr lang="en-US" dirty="0"/>
              <a:t>Attempts to update customer address.</a:t>
            </a:r>
          </a:p>
          <a:p>
            <a:r>
              <a:rPr lang="en-US" dirty="0"/>
              <a:t>Outputs</a:t>
            </a:r>
          </a:p>
          <a:p>
            <a:pPr lvl="1"/>
            <a:r>
              <a:rPr lang="en-US" dirty="0"/>
              <a:t>Boolean:	True if postcode/number is verified, </a:t>
            </a:r>
            <a:br>
              <a:rPr lang="en-US" dirty="0"/>
            </a:br>
            <a:r>
              <a:rPr lang="en-US" dirty="0"/>
              <a:t>               False otherwise</a:t>
            </a:r>
          </a:p>
          <a:p>
            <a:pPr lvl="1"/>
            <a:r>
              <a:rPr lang="en-US" dirty="0"/>
              <a:t>String (optional; if absent then NULL): nearest match if the postcode/number absent.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4B865B-57AE-9E49-9530-EFB27EEA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Specifying an Interface</a:t>
            </a:r>
          </a:p>
        </p:txBody>
      </p:sp>
    </p:spTree>
    <p:extLst>
      <p:ext uri="{BB962C8B-B14F-4D97-AF65-F5344CB8AC3E}">
        <p14:creationId xmlns:p14="http://schemas.microsoft.com/office/powerpoint/2010/main" val="17097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C3F697-7C8F-8F4A-AA21-30EEFE2F6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The aim of today is to understand how we can make data science software in groups of people</a:t>
            </a:r>
          </a:p>
          <a:p>
            <a:r>
              <a:rPr lang="en-GB" dirty="0"/>
              <a:t>We will cover a wide range of ideas about this, but we want to focus on two ideas:</a:t>
            </a:r>
          </a:p>
          <a:p>
            <a:pPr lvl="1"/>
            <a:r>
              <a:rPr lang="en-GB" dirty="0"/>
              <a:t>Using </a:t>
            </a:r>
            <a:r>
              <a:rPr lang="en-GB" i="1" dirty="0"/>
              <a:t>version control systems </a:t>
            </a:r>
            <a:r>
              <a:rPr lang="en-GB" dirty="0"/>
              <a:t>so that multiple people can work on the code and data for a single project without confusion</a:t>
            </a:r>
          </a:p>
          <a:p>
            <a:pPr lvl="1"/>
            <a:r>
              <a:rPr lang="en-GB" dirty="0"/>
              <a:t>Using </a:t>
            </a:r>
            <a:r>
              <a:rPr lang="en-GB" i="1" dirty="0"/>
              <a:t>software</a:t>
            </a:r>
            <a:r>
              <a:rPr lang="en-GB" dirty="0"/>
              <a:t> </a:t>
            </a:r>
            <a:r>
              <a:rPr lang="en-GB" i="1" dirty="0"/>
              <a:t>interfaces</a:t>
            </a:r>
            <a:r>
              <a:rPr lang="en-GB" dirty="0"/>
              <a:t> so that different teams can work on different parts of a project independently</a:t>
            </a:r>
          </a:p>
          <a:p>
            <a:r>
              <a:rPr lang="en-GB" dirty="0"/>
              <a:t>We will start with an overview, and then spend the rest of the day doing two practical tasks about these topics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A8FD26-8BE4-7345-A76E-F5D16BF18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</a:t>
            </a:r>
          </a:p>
        </p:txBody>
      </p:sp>
    </p:spTree>
    <p:extLst>
      <p:ext uri="{BB962C8B-B14F-4D97-AF65-F5344CB8AC3E}">
        <p14:creationId xmlns:p14="http://schemas.microsoft.com/office/powerpoint/2010/main" val="2677925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FC4787-7BC2-E943-8488-83D50A8A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542E81-0F15-734E-8A30-3F6AD7815AD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219451" y="6356350"/>
            <a:ext cx="10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7FF16C-EA8F-234B-AD41-B78012CC888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050" y="1473200"/>
            <a:ext cx="10474436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75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6FBA-62E5-9547-86FF-CF1075A96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Example: </a:t>
            </a:r>
            <a:r>
              <a:rPr lang="en-US" dirty="0" err="1"/>
              <a:t>RoboCup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79A187-1B80-8749-B014-25A2AFA8223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1" y="1237481"/>
            <a:ext cx="7364361" cy="491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57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BF30F6-E7FF-2F43-A46C-349BB502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Example: </a:t>
            </a:r>
            <a:r>
              <a:rPr lang="en-US" dirty="0" err="1"/>
              <a:t>RoboCup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168374-F9B3-2641-8CA9-83E94438B59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100" y="1353054"/>
            <a:ext cx="9144000" cy="467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59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C84CB-D07D-1545-90EE-CF80AC20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Emotional Intelligence Skills are Development Skills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0FF4B-6695-9640-A683-9952D43538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240" y="1200594"/>
            <a:ext cx="6625433" cy="498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46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865D88-E01C-CE40-8813-092373CC0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Model-View-Controller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84B96-C47A-2D48-8526-D2D3D2031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240" y="1180669"/>
            <a:ext cx="8013605" cy="449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19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3B29C1-787A-9541-AC7C-230FEE0674E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9092" y="-1006470"/>
            <a:ext cx="12982824" cy="8655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A30C73-110C-3A4E-AE3A-65DB77F5D0CF}"/>
              </a:ext>
            </a:extLst>
          </p:cNvPr>
          <p:cNvSpPr txBox="1"/>
          <p:nvPr/>
        </p:nvSpPr>
        <p:spPr>
          <a:xfrm>
            <a:off x="4446753" y="2782529"/>
            <a:ext cx="32111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Storing and </a:t>
            </a:r>
            <a:br>
              <a:rPr lang="en-US" sz="3200" b="1" dirty="0"/>
            </a:br>
            <a:r>
              <a:rPr lang="en-US" sz="3200" b="1" dirty="0"/>
              <a:t>modifying code</a:t>
            </a:r>
          </a:p>
        </p:txBody>
      </p:sp>
    </p:spTree>
    <p:extLst>
      <p:ext uri="{BB962C8B-B14F-4D97-AF65-F5344CB8AC3E}">
        <p14:creationId xmlns:p14="http://schemas.microsoft.com/office/powerpoint/2010/main" val="2724297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CFEA3-0F4B-1D44-A23E-C681C567A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Email Attachments/Physical Sharing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8169" y="1584380"/>
            <a:ext cx="4451675" cy="2682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5152" y="2061723"/>
            <a:ext cx="2801888" cy="16344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B4C2F2-CB1F-4B47-BA75-78DB2011E364}"/>
              </a:ext>
            </a:extLst>
          </p:cNvPr>
          <p:cNvSpPr txBox="1"/>
          <p:nvPr/>
        </p:nvSpPr>
        <p:spPr>
          <a:xfrm>
            <a:off x="1397000" y="4267256"/>
            <a:ext cx="939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Prehistoric sharing technologies: </a:t>
            </a:r>
            <a:br>
              <a:rPr lang="en-US" sz="2400" dirty="0"/>
            </a:br>
            <a:r>
              <a:rPr lang="en-US" sz="2400" dirty="0"/>
              <a:t>mail attachments;</a:t>
            </a:r>
            <a:br>
              <a:rPr lang="en-US" sz="2400" dirty="0"/>
            </a:br>
            <a:r>
              <a:rPr lang="en-US" sz="2400" dirty="0"/>
              <a:t>physical, such as flash drive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7323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E22010-0EA3-244F-9AFC-CB8ED3BCCF5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0325" y="1504454"/>
            <a:ext cx="3153669" cy="197104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DE9968-1798-C340-BFED-88FDCB8AC56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2860" y="1517572"/>
            <a:ext cx="3111689" cy="194480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BA8015-6A01-4F4C-811F-FD4ED6C90230}"/>
              </a:ext>
            </a:extLst>
          </p:cNvPr>
          <p:cNvSpPr txBox="1"/>
          <p:nvPr/>
        </p:nvSpPr>
        <p:spPr>
          <a:xfrm>
            <a:off x="2718535" y="3475496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docs: shared editing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6193C-0EDE-FF48-9D71-F478FAA34EAA}"/>
              </a:ext>
            </a:extLst>
          </p:cNvPr>
          <p:cNvSpPr txBox="1"/>
          <p:nvPr/>
        </p:nvSpPr>
        <p:spPr>
          <a:xfrm>
            <a:off x="6484131" y="3452744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Dropbox: Shared directory</a:t>
            </a:r>
            <a:br>
              <a:rPr lang="en-US" dirty="0"/>
            </a:br>
            <a:r>
              <a:rPr lang="en-US" dirty="0"/>
              <a:t>and some change management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E0CD2B2-8BE2-6549-8C74-3B700CAA768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376" y="4368025"/>
            <a:ext cx="11257699" cy="2197875"/>
          </a:xfrm>
        </p:spPr>
        <p:txBody>
          <a:bodyPr/>
          <a:lstStyle/>
          <a:p>
            <a:pPr marL="0" indent="0">
              <a:buNone/>
              <a:tabLst>
                <a:tab pos="7456488" algn="r"/>
              </a:tabLst>
            </a:pPr>
            <a:r>
              <a:rPr lang="en-US" dirty="0"/>
              <a:t>Neither of these helps us to …</a:t>
            </a:r>
          </a:p>
          <a:p>
            <a:pPr marL="0" indent="0">
              <a:buNone/>
              <a:tabLst>
                <a:tab pos="7456488" algn="r"/>
              </a:tabLst>
            </a:pPr>
            <a:r>
              <a:rPr lang="en-US" dirty="0"/>
              <a:t>	 … resolve conflicts that arise 	</a:t>
            </a:r>
            <a:br>
              <a:rPr lang="en-US" dirty="0"/>
            </a:br>
            <a:r>
              <a:rPr lang="en-US" dirty="0"/>
              <a:t>	… document the changes made</a:t>
            </a:r>
            <a:br>
              <a:rPr lang="en-US" dirty="0"/>
            </a:br>
            <a:r>
              <a:rPr lang="en-US" dirty="0"/>
              <a:t>	 … manage issues that arise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61B0304-6754-6247-949B-C30458CD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Cloud Sharing</a:t>
            </a:r>
          </a:p>
        </p:txBody>
      </p:sp>
    </p:spTree>
    <p:extLst>
      <p:ext uri="{BB962C8B-B14F-4D97-AF65-F5344CB8AC3E}">
        <p14:creationId xmlns:p14="http://schemas.microsoft.com/office/powerpoint/2010/main" val="368916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C68CFC-3BF7-F741-9BC0-7665FC820D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376" y="1484532"/>
            <a:ext cx="11257699" cy="5113037"/>
          </a:xfrm>
        </p:spPr>
        <p:txBody>
          <a:bodyPr/>
          <a:lstStyle/>
          <a:p>
            <a:r>
              <a:rPr lang="en-US" dirty="0"/>
              <a:t>We want to have a </a:t>
            </a:r>
            <a:r>
              <a:rPr lang="en-US" i="1" dirty="0"/>
              <a:t>single copy</a:t>
            </a:r>
            <a:r>
              <a:rPr lang="en-US" dirty="0"/>
              <a:t> of the code we area working on together.</a:t>
            </a:r>
          </a:p>
          <a:p>
            <a:r>
              <a:rPr lang="en-US" dirty="0"/>
              <a:t>We also want to keep track of the changes so that we can look back, rewind, and understand why other people have made changes.</a:t>
            </a:r>
          </a:p>
          <a:p>
            <a:r>
              <a:rPr lang="en-US" dirty="0"/>
              <a:t>Version control systems such as </a:t>
            </a:r>
            <a:r>
              <a:rPr lang="en-US" i="1" dirty="0"/>
              <a:t>git</a:t>
            </a:r>
            <a:r>
              <a:rPr lang="en-US" dirty="0"/>
              <a:t> allow us to do this.</a:t>
            </a:r>
          </a:p>
          <a:p>
            <a:r>
              <a:rPr lang="en-US" dirty="0"/>
              <a:t>These might be public/cloud services:</a:t>
            </a:r>
          </a:p>
          <a:p>
            <a:pPr lvl="1"/>
            <a:r>
              <a:rPr lang="en-US" dirty="0"/>
              <a:t>GitHub/Bitbucket—freemium services</a:t>
            </a:r>
          </a:p>
          <a:p>
            <a:r>
              <a:rPr lang="en-US" dirty="0"/>
              <a:t>…or you can host it yourself</a:t>
            </a:r>
          </a:p>
          <a:p>
            <a:pPr lvl="1"/>
            <a:r>
              <a:rPr lang="en-US" dirty="0"/>
              <a:t>E.g. we do this here at Nottingham: </a:t>
            </a:r>
            <a:r>
              <a:rPr lang="en-US" dirty="0">
                <a:hlinkClick r:id="rId2"/>
              </a:rPr>
              <a:t>https://git.cs.nott.ac.uk/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FEC93-7B89-6846-9D4F-E06288883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aka Source Code Management </a:t>
            </a:r>
          </a:p>
        </p:txBody>
      </p:sp>
    </p:spTree>
    <p:extLst>
      <p:ext uri="{BB962C8B-B14F-4D97-AF65-F5344CB8AC3E}">
        <p14:creationId xmlns:p14="http://schemas.microsoft.com/office/powerpoint/2010/main" val="2876725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C68CFC-3BF7-F741-9BC0-7665FC820D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376" y="1484532"/>
            <a:ext cx="11257699" cy="5113037"/>
          </a:xfrm>
        </p:spPr>
        <p:txBody>
          <a:bodyPr/>
          <a:lstStyle/>
          <a:p>
            <a:r>
              <a:rPr lang="en-US" dirty="0"/>
              <a:t>Also important for legal and practical reasons</a:t>
            </a:r>
          </a:p>
          <a:p>
            <a:pPr lvl="1"/>
            <a:r>
              <a:rPr lang="en-US" dirty="0"/>
              <a:t>The code/data across the team is all in one place—it isn’t on individual people’s machines. Gives robustness.</a:t>
            </a:r>
          </a:p>
          <a:p>
            <a:pPr lvl="1"/>
            <a:r>
              <a:rPr lang="en-US" dirty="0"/>
              <a:t> Ensures that it is easy to enforce laws about data privacy and freedom of information. The data is in a centralized place, so if a request comes into the organization for a review of personal data, or a subject access request for </a:t>
            </a:r>
            <a:r>
              <a:rPr lang="en-US" dirty="0" err="1"/>
              <a:t>FoI</a:t>
            </a:r>
            <a:r>
              <a:rPr lang="en-US" dirty="0"/>
              <a:t>, then there is a limited number of places where that data might be.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FEC93-7B89-6846-9D4F-E06288883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aka Source Code Management </a:t>
            </a:r>
          </a:p>
        </p:txBody>
      </p:sp>
    </p:spTree>
    <p:extLst>
      <p:ext uri="{BB962C8B-B14F-4D97-AF65-F5344CB8AC3E}">
        <p14:creationId xmlns:p14="http://schemas.microsoft.com/office/powerpoint/2010/main" val="401391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2020B5-9E7B-6446-BFA6-1E2588E4C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67526-05CB-414B-A44D-D54362A79F7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376" y="1484532"/>
            <a:ext cx="11257699" cy="50783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10:05-11:00 Introductory talk: Making Software in Groups</a:t>
            </a:r>
          </a:p>
          <a:p>
            <a:pPr marL="0" indent="0">
              <a:buNone/>
            </a:pPr>
            <a:r>
              <a:rPr lang="en-GB" dirty="0"/>
              <a:t>11:00-11:10 Short break</a:t>
            </a:r>
          </a:p>
          <a:p>
            <a:pPr marL="0" indent="0">
              <a:buNone/>
            </a:pPr>
            <a:r>
              <a:rPr lang="en-GB" dirty="0"/>
              <a:t>11:10-13:00 Individual practical task: version control and source code management</a:t>
            </a:r>
          </a:p>
          <a:p>
            <a:pPr marL="0" indent="0">
              <a:buNone/>
            </a:pPr>
            <a:r>
              <a:rPr lang="en-GB" dirty="0"/>
              <a:t>13:00-14:00 Break</a:t>
            </a:r>
          </a:p>
          <a:p>
            <a:pPr marL="0" indent="0">
              <a:buNone/>
            </a:pPr>
            <a:r>
              <a:rPr lang="en-GB" dirty="0"/>
              <a:t>14:00-14:10 Introduction to team practical task: writing code to a shared interface</a:t>
            </a:r>
          </a:p>
          <a:p>
            <a:pPr marL="0" indent="0">
              <a:buNone/>
            </a:pPr>
            <a:r>
              <a:rPr lang="en-GB" dirty="0"/>
              <a:t>14:10-15:00 Team practical task</a:t>
            </a:r>
          </a:p>
          <a:p>
            <a:pPr marL="0" indent="0">
              <a:buNone/>
            </a:pPr>
            <a:r>
              <a:rPr lang="en-GB" dirty="0"/>
              <a:t>15:00-15:10 Short break</a:t>
            </a:r>
          </a:p>
          <a:p>
            <a:pPr marL="0" indent="0">
              <a:buNone/>
            </a:pPr>
            <a:r>
              <a:rPr lang="en-GB" dirty="0"/>
              <a:t>15:10-15:45 Team practical task continued</a:t>
            </a:r>
          </a:p>
          <a:p>
            <a:pPr marL="0" indent="0">
              <a:buNone/>
            </a:pPr>
            <a:r>
              <a:rPr lang="en-GB" dirty="0"/>
              <a:t>15:45-16:00 Wrap-up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B3E4FB-856C-6543-9D5B-886F75C1B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1317736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134D8-469C-DF4D-9D04-2F3754950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/>
              <a:t>Page </a:t>
            </a:r>
            <a:fld id="{BB9ACB3B-81A4-6247-87B5-FC3E0A04C89B}" type="slidenum">
              <a:rPr lang="en-US" smtClean="0"/>
              <a:pPr algn="l"/>
              <a:t>30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EBD66-DBE6-264E-8017-02FC1DA3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Control: Git and so 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8965E-DD3A-AA42-879E-4555B3F0C73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344804" y="6356350"/>
            <a:ext cx="3469252" cy="365125"/>
          </a:xfrm>
          <a:prstGeom prst="rect">
            <a:avLst/>
          </a:prstGeom>
        </p:spPr>
        <p:txBody>
          <a:bodyPr/>
          <a:lstStyle/>
          <a:p>
            <a:r>
              <a:rPr lang="nl-NL"/>
              <a:t>CO334 People and Computing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A86E4-67F2-5148-A423-54B811F80EB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96" y="1225639"/>
            <a:ext cx="9144000" cy="563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41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5529" y="4242048"/>
            <a:ext cx="864412" cy="828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85530" y="1361728"/>
            <a:ext cx="843067" cy="78875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1616606" y="3305945"/>
            <a:ext cx="1872208" cy="12491"/>
          </a:xfrm>
          <a:prstGeom prst="straightConnector1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16200000">
            <a:off x="2558957" y="2369841"/>
            <a:ext cx="1872208" cy="12491"/>
          </a:xfrm>
          <a:prstGeom prst="straightConnector1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3488814" y="1438956"/>
            <a:ext cx="1872208" cy="12491"/>
          </a:xfrm>
          <a:prstGeom prst="straightConnector1">
            <a:avLst/>
          </a:prstGeom>
          <a:noFill/>
          <a:ln w="444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16200000">
            <a:off x="4412428" y="2375573"/>
            <a:ext cx="1872208" cy="12491"/>
          </a:xfrm>
          <a:prstGeom prst="straightConnector1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>
            <a:off x="4399937" y="4235290"/>
            <a:ext cx="1872208" cy="12491"/>
          </a:xfrm>
          <a:prstGeom prst="straightConnector1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5338960" y="5159160"/>
            <a:ext cx="1872208" cy="12491"/>
          </a:xfrm>
          <a:prstGeom prst="straightConnector1">
            <a:avLst/>
          </a:prstGeom>
          <a:noFill/>
          <a:ln w="444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rot="16200000">
            <a:off x="6263860" y="4210309"/>
            <a:ext cx="1872208" cy="12491"/>
          </a:xfrm>
          <a:prstGeom prst="straightConnector1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7206209" y="3309771"/>
            <a:ext cx="1872208" cy="12491"/>
          </a:xfrm>
          <a:prstGeom prst="straightConnector1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B1A4FB03-5AE8-1140-908D-30287A5B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Simplest Model: Lock/Modify/Unlock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6C0701ED-04E6-2742-BEAC-928D9D1669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5529" y="5432363"/>
            <a:ext cx="6120680" cy="1122777"/>
          </a:xfrm>
        </p:spPr>
        <p:txBody>
          <a:bodyPr/>
          <a:lstStyle/>
          <a:p>
            <a:pPr marL="0" indent="0">
              <a:buNone/>
              <a:tabLst>
                <a:tab pos="7456488" algn="r"/>
              </a:tabLst>
            </a:pPr>
            <a:r>
              <a:rPr lang="en-US" sz="3200" dirty="0"/>
              <a:t>But, does this scale as more people work on the code?</a:t>
            </a:r>
          </a:p>
        </p:txBody>
      </p:sp>
    </p:spTree>
    <p:extLst>
      <p:ext uri="{BB962C8B-B14F-4D97-AF65-F5344CB8AC3E}">
        <p14:creationId xmlns:p14="http://schemas.microsoft.com/office/powerpoint/2010/main" val="142467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idx="1"/>
          </p:nvPr>
        </p:nvSpPr>
        <p:spPr>
          <a:xfrm>
            <a:off x="2423592" y="5085184"/>
            <a:ext cx="7772400" cy="648072"/>
          </a:xfrm>
        </p:spPr>
        <p:txBody>
          <a:bodyPr/>
          <a:lstStyle/>
          <a:p>
            <a:pPr>
              <a:tabLst>
                <a:tab pos="7456488" algn="r"/>
              </a:tabLst>
            </a:pPr>
            <a:r>
              <a:rPr lang="en-US" sz="3200" dirty="0"/>
              <a:t>Copy / modify / merge – scenario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847528" y="3861048"/>
            <a:ext cx="864412" cy="828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847529" y="980728"/>
            <a:ext cx="843067" cy="78875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2378605" y="2924945"/>
            <a:ext cx="1872208" cy="12491"/>
          </a:xfrm>
          <a:prstGeom prst="straightConnector1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16200000">
            <a:off x="3320956" y="1988841"/>
            <a:ext cx="1872208" cy="12491"/>
          </a:xfrm>
          <a:prstGeom prst="straightConnector1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4250813" y="1057956"/>
            <a:ext cx="1872208" cy="12491"/>
          </a:xfrm>
          <a:prstGeom prst="straightConnector1">
            <a:avLst/>
          </a:prstGeom>
          <a:noFill/>
          <a:ln w="444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16200000">
            <a:off x="5174427" y="1994573"/>
            <a:ext cx="1872208" cy="12491"/>
          </a:xfrm>
          <a:prstGeom prst="straightConnector1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>
            <a:off x="3316749" y="3883210"/>
            <a:ext cx="1872208" cy="12491"/>
          </a:xfrm>
          <a:prstGeom prst="straightConnector1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4255772" y="4807080"/>
            <a:ext cx="1872208" cy="12491"/>
          </a:xfrm>
          <a:prstGeom prst="straightConnector1">
            <a:avLst/>
          </a:prstGeom>
          <a:noFill/>
          <a:ln w="444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rot="16200000">
            <a:off x="5180672" y="3858229"/>
            <a:ext cx="1872208" cy="12491"/>
          </a:xfrm>
          <a:prstGeom prst="straightConnector1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6096000" y="2924945"/>
            <a:ext cx="1872208" cy="12491"/>
          </a:xfrm>
          <a:prstGeom prst="straightConnector1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Striped Right Arrow 1"/>
          <p:cNvSpPr/>
          <p:nvPr/>
        </p:nvSpPr>
        <p:spPr bwMode="auto">
          <a:xfrm>
            <a:off x="4322821" y="2339121"/>
            <a:ext cx="1715698" cy="1228459"/>
          </a:xfrm>
          <a:prstGeom prst="stripedRightArrow">
            <a:avLst>
              <a:gd name="adj1" fmla="val 52953"/>
              <a:gd name="adj2" fmla="val 17412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fontAlgn="b">
              <a:spcBef>
                <a:spcPct val="30000"/>
              </a:spcBef>
              <a:spcAft>
                <a:spcPct val="0"/>
              </a:spcAft>
            </a:pPr>
            <a:r>
              <a:rPr lang="en-US" dirty="0">
                <a:latin typeface="Arial" charset="0"/>
                <a:cs typeface="Arial" charset="0"/>
              </a:rPr>
              <a:t>Automated merge </a:t>
            </a:r>
          </a:p>
        </p:txBody>
      </p:sp>
    </p:spTree>
    <p:extLst>
      <p:ext uri="{BB962C8B-B14F-4D97-AF65-F5344CB8AC3E}">
        <p14:creationId xmlns:p14="http://schemas.microsoft.com/office/powerpoint/2010/main" val="407987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idx="1"/>
          </p:nvPr>
        </p:nvSpPr>
        <p:spPr>
          <a:xfrm>
            <a:off x="2423592" y="5085184"/>
            <a:ext cx="7772400" cy="648072"/>
          </a:xfrm>
        </p:spPr>
        <p:txBody>
          <a:bodyPr/>
          <a:lstStyle/>
          <a:p>
            <a:pPr>
              <a:tabLst>
                <a:tab pos="7456488" algn="r"/>
              </a:tabLst>
            </a:pPr>
            <a:r>
              <a:rPr lang="en-US" sz="3200" dirty="0"/>
              <a:t>Copy / modify / merge – scenario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847528" y="3861048"/>
            <a:ext cx="864412" cy="828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847529" y="980728"/>
            <a:ext cx="843067" cy="78875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2378605" y="2924945"/>
            <a:ext cx="1872208" cy="12491"/>
          </a:xfrm>
          <a:prstGeom prst="straightConnector1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16200000">
            <a:off x="3320956" y="1988841"/>
            <a:ext cx="1872208" cy="12491"/>
          </a:xfrm>
          <a:prstGeom prst="straightConnector1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4250813" y="1057956"/>
            <a:ext cx="1872208" cy="12491"/>
          </a:xfrm>
          <a:prstGeom prst="straightConnector1">
            <a:avLst/>
          </a:prstGeom>
          <a:noFill/>
          <a:ln w="444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6110532" y="1064714"/>
            <a:ext cx="6244" cy="1644206"/>
          </a:xfrm>
          <a:prstGeom prst="straightConnector1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>
            <a:off x="3316749" y="3883210"/>
            <a:ext cx="1872208" cy="12491"/>
          </a:xfrm>
          <a:prstGeom prst="straightConnector1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4255772" y="4807080"/>
            <a:ext cx="1872208" cy="12491"/>
          </a:xfrm>
          <a:prstGeom prst="straightConnector1">
            <a:avLst/>
          </a:prstGeom>
          <a:noFill/>
          <a:ln w="444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6110530" y="3212976"/>
            <a:ext cx="4" cy="1587602"/>
          </a:xfrm>
          <a:prstGeom prst="straightConnector1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6528049" y="2953350"/>
            <a:ext cx="1467911" cy="16852"/>
          </a:xfrm>
          <a:prstGeom prst="straightConnector1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Striped Right Arrow 25"/>
          <p:cNvSpPr/>
          <p:nvPr/>
        </p:nvSpPr>
        <p:spPr bwMode="auto">
          <a:xfrm>
            <a:off x="4370615" y="2355973"/>
            <a:ext cx="1382679" cy="1228459"/>
          </a:xfrm>
          <a:prstGeom prst="stripedRightArrow">
            <a:avLst>
              <a:gd name="adj1" fmla="val 52953"/>
              <a:gd name="adj2" fmla="val 17412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fontAlgn="b">
              <a:spcBef>
                <a:spcPct val="3000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cs typeface="Arial" charset="0"/>
              </a:rPr>
              <a:t>Conflict!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522948" y="2749399"/>
            <a:ext cx="864096" cy="438293"/>
            <a:chOff x="6743183" y="1550333"/>
            <a:chExt cx="864096" cy="438293"/>
          </a:xfrm>
          <a:solidFill>
            <a:schemeClr val="bg1"/>
          </a:solidFill>
        </p:grpSpPr>
        <p:sp>
          <p:nvSpPr>
            <p:cNvPr id="11" name="Cloud 10"/>
            <p:cNvSpPr/>
            <p:nvPr/>
          </p:nvSpPr>
          <p:spPr bwMode="auto">
            <a:xfrm>
              <a:off x="6743183" y="1550333"/>
              <a:ext cx="864096" cy="438293"/>
            </a:xfrm>
            <a:prstGeom prst="cloud">
              <a:avLst/>
            </a:prstGeom>
            <a:grpFill/>
            <a:ln w="9525" cap="flat" cmpd="sng" algn="ctr">
              <a:solidFill>
                <a:srgbClr val="018AC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fontAlgn="b">
                <a:spcBef>
                  <a:spcPct val="30000"/>
                </a:spcBef>
                <a:spcAft>
                  <a:spcPct val="0"/>
                </a:spcAft>
              </a:pPr>
              <a:endParaRPr lang="en-US" sz="2400">
                <a:latin typeface="Arial" charset="0"/>
                <a:cs typeface="Arial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220709" y="1646980"/>
              <a:ext cx="216024" cy="206947"/>
            </a:xfrm>
            <a:prstGeom prst="rect">
              <a:avLst/>
            </a:prstGeom>
            <a:grpFill/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930607" y="1675350"/>
              <a:ext cx="210690" cy="197116"/>
            </a:xfrm>
            <a:prstGeom prst="rect">
              <a:avLst/>
            </a:prstGeom>
            <a:grpFill/>
          </p:spPr>
        </p:pic>
      </p:grp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B9CA2E0-2172-7545-A698-D71A3E921C12}"/>
              </a:ext>
            </a:extLst>
          </p:cNvPr>
          <p:cNvSpPr txBox="1">
            <a:spLocks/>
          </p:cNvSpPr>
          <p:nvPr/>
        </p:nvSpPr>
        <p:spPr bwMode="auto">
          <a:xfrm>
            <a:off x="1524001" y="6564573"/>
            <a:ext cx="1883391" cy="29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ctr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17500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ctr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914400" indent="0" algn="l" rtl="0" eaLnBrk="0" fontAlgn="ctr" hangingPunct="0">
              <a:spcBef>
                <a:spcPct val="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371600" indent="0" algn="l" rtl="0" eaLnBrk="0" fontAlgn="ctr" hangingPunct="0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182880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  <a:cs typeface="+mn-cs"/>
              </a:defRPr>
            </a:lvl5pPr>
            <a:lvl6pPr marL="2286000" indent="0" algn="l" rtl="0" fontAlgn="base">
              <a:spcBef>
                <a:spcPct val="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  <a:cs typeface="+mn-cs"/>
              </a:defRPr>
            </a:lvl6pPr>
            <a:lvl7pPr marL="2743200" indent="0" algn="l" rtl="0" fontAlgn="base">
              <a:spcBef>
                <a:spcPct val="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  <a:cs typeface="+mn-cs"/>
              </a:defRPr>
            </a:lvl7pPr>
            <a:lvl8pPr marL="3200400" indent="0" algn="l" rtl="0" fontAlgn="base">
              <a:spcBef>
                <a:spcPct val="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  <a:cs typeface="+mn-cs"/>
              </a:defRPr>
            </a:lvl8pPr>
            <a:lvl9pPr marL="3657600" indent="0" algn="l" rtl="0" fontAlgn="base">
              <a:spcBef>
                <a:spcPct val="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tabLst>
                <a:tab pos="7456488" algn="r"/>
              </a:tabLst>
            </a:pPr>
            <a:r>
              <a:rPr lang="en-US" sz="800" kern="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Images from </a:t>
            </a:r>
            <a:r>
              <a:rPr lang="en-US" sz="800" kern="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image.shutterstock.com</a:t>
            </a:r>
            <a:endParaRPr lang="en-US" sz="800" kern="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1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9387-80BC-F14E-8C04-6FC67FF66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Tracking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373DD8-FC73-344A-8B58-46B6EEE6AF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CO334 People and Computing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CFFEF-4E49-B548-97C5-5FA6DFD62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US"/>
              <a:t>Page </a:t>
            </a:r>
            <a:fld id="{BB9ACB3B-81A4-6247-87B5-FC3E0A04C89B}" type="slidenum">
              <a:rPr lang="en-US" smtClean="0"/>
              <a:pPr algn="l"/>
              <a:t>34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FED17-3E2B-BF43-A230-D7BE05E515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748118"/>
            <a:ext cx="9144000" cy="33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57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B34EDA-0841-214B-8F4A-A5F789CF28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6272" y="-1513662"/>
            <a:ext cx="14856172" cy="189382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354152-6A3A-9346-9B7D-CE1C7438E605}"/>
              </a:ext>
            </a:extLst>
          </p:cNvPr>
          <p:cNvSpPr txBox="1"/>
          <p:nvPr/>
        </p:nvSpPr>
        <p:spPr>
          <a:xfrm>
            <a:off x="4606250" y="2782529"/>
            <a:ext cx="28921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Working on</a:t>
            </a:r>
            <a:br>
              <a:rPr lang="en-US" sz="3200" b="1" dirty="0"/>
            </a:br>
            <a:r>
              <a:rPr lang="en-US" sz="3200" b="1" dirty="0"/>
              <a:t>code </a:t>
            </a:r>
            <a:r>
              <a:rPr lang="en-US" sz="3200" b="1" i="1" dirty="0"/>
              <a:t>together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54130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1AB83-F25B-074B-9434-D783DBB7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Programming/Code Reviews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FD968-1D03-C94E-9BCB-4B0DF67539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226" y="1373947"/>
            <a:ext cx="8606273" cy="484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26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A4922-8F24-3044-93C2-450858724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/>
              <a:t>Page </a:t>
            </a:r>
            <a:fld id="{BB9ACB3B-81A4-6247-87B5-FC3E0A04C89B}" type="slidenum">
              <a:rPr lang="en-US" smtClean="0"/>
              <a:pPr algn="l"/>
              <a:t>37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588871-235C-3448-98A4-E0C5E41BCD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Two people working at one machine</a:t>
            </a:r>
          </a:p>
          <a:p>
            <a:r>
              <a:rPr lang="en-US" dirty="0"/>
              <a:t>One is the </a:t>
            </a:r>
            <a:r>
              <a:rPr lang="en-US" b="1" dirty="0"/>
              <a:t>Driver</a:t>
            </a:r>
            <a:r>
              <a:rPr lang="en-US" dirty="0"/>
              <a:t> and writes the code (including tests etc.), discussing what they are doing out loud</a:t>
            </a:r>
          </a:p>
          <a:p>
            <a:r>
              <a:rPr lang="en-US" dirty="0"/>
              <a:t>The other is the </a:t>
            </a:r>
            <a:r>
              <a:rPr lang="en-US" b="1" dirty="0"/>
              <a:t>Navigator</a:t>
            </a:r>
            <a:r>
              <a:rPr lang="en-US" dirty="0"/>
              <a:t> and:</a:t>
            </a:r>
          </a:p>
          <a:p>
            <a:pPr lvl="1"/>
            <a:r>
              <a:rPr lang="en-US" dirty="0"/>
              <a:t>Looks over the code for immediate errors</a:t>
            </a:r>
          </a:p>
          <a:p>
            <a:pPr lvl="1"/>
            <a:r>
              <a:rPr lang="en-US" dirty="0"/>
              <a:t>Suggests improvements e.g. in algorithms/libraries</a:t>
            </a:r>
          </a:p>
          <a:p>
            <a:pPr lvl="1"/>
            <a:r>
              <a:rPr lang="en-US" dirty="0"/>
              <a:t>Does research</a:t>
            </a:r>
          </a:p>
          <a:p>
            <a:pPr lvl="1"/>
            <a:r>
              <a:rPr lang="en-US" dirty="0"/>
              <a:t>Is there to discuss ideas</a:t>
            </a:r>
          </a:p>
          <a:p>
            <a:pPr lvl="1"/>
            <a:r>
              <a:rPr lang="en-US" dirty="0"/>
              <a:t>Keeps the project aims in focus</a:t>
            </a:r>
          </a:p>
          <a:p>
            <a:pPr lvl="1"/>
            <a:r>
              <a:rPr lang="en-US" dirty="0"/>
              <a:t>Celebrates success and generates motivation</a:t>
            </a:r>
          </a:p>
          <a:p>
            <a:r>
              <a:rPr lang="en-US" dirty="0"/>
              <a:t>Regularly swap roles.</a:t>
            </a:r>
          </a:p>
          <a:p>
            <a:r>
              <a:rPr lang="en-US" dirty="0"/>
              <a:t>Waste of effort? Or, does the increase in quality productivity outweigh the cost?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EF1E5-F5F4-3648-8F6B-13E4531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Programming</a:t>
            </a:r>
          </a:p>
        </p:txBody>
      </p:sp>
    </p:spTree>
    <p:extLst>
      <p:ext uri="{BB962C8B-B14F-4D97-AF65-F5344CB8AC3E}">
        <p14:creationId xmlns:p14="http://schemas.microsoft.com/office/powerpoint/2010/main" val="3082775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999698-5BE9-CC45-81BB-E2EDEAD1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95E9B5-8134-C64B-9007-EEF79F75DB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376" y="1484533"/>
            <a:ext cx="4706773" cy="4395568"/>
          </a:xfrm>
        </p:spPr>
        <p:txBody>
          <a:bodyPr/>
          <a:lstStyle/>
          <a:p>
            <a:r>
              <a:rPr lang="en-GB" dirty="0"/>
              <a:t>Lots of people are involved in surgery, but not everyone is getting in there poking around inside the patient.</a:t>
            </a:r>
          </a:p>
          <a:p>
            <a:r>
              <a:rPr lang="en-GB" dirty="0"/>
              <a:t>Similar for software: not everyone needs to be poking around inside the code at any particular point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026F37-392F-8C40-AA20-CA0EBD3CC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“Surgical Team”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0E5A33-6553-C740-993B-A47A1169B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883" y="1565985"/>
            <a:ext cx="5550740" cy="479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39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999698-5BE9-CC45-81BB-E2EDEAD1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95E9B5-8134-C64B-9007-EEF79F75DB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376" y="1484533"/>
            <a:ext cx="4706773" cy="4395568"/>
          </a:xfrm>
        </p:spPr>
        <p:txBody>
          <a:bodyPr/>
          <a:lstStyle/>
          <a:p>
            <a:r>
              <a:rPr lang="en-GB" dirty="0"/>
              <a:t>Lots of people are involved in surgery, but not everyone is getting in there poking around inside the patient.</a:t>
            </a:r>
          </a:p>
          <a:p>
            <a:r>
              <a:rPr lang="en-GB" dirty="0"/>
              <a:t>Similar for software: not everyone needs to be poking around inside the code at any particular point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026F37-392F-8C40-AA20-CA0EBD3CC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“Surgical Team”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3006FDB-2C1B-E846-9368-66C464286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268" y="136525"/>
            <a:ext cx="6096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62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DD2177-DA74-8B40-84A3-026278D61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30D15-B767-2845-BDDA-CB2713D796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A photographer will be visiting the class this afternoon to take photos for the University website.</a:t>
            </a:r>
          </a:p>
          <a:p>
            <a:r>
              <a:rPr lang="en-GB" dirty="0"/>
              <a:t>If you do not want to be in photos, let us know before the afternoon break.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88141E-AEC9-5347-8014-04AB6EACA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Photographer</a:t>
            </a:r>
          </a:p>
        </p:txBody>
      </p:sp>
    </p:spTree>
    <p:extLst>
      <p:ext uri="{BB962C8B-B14F-4D97-AF65-F5344CB8AC3E}">
        <p14:creationId xmlns:p14="http://schemas.microsoft.com/office/powerpoint/2010/main" val="1318716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999698-5BE9-CC45-81BB-E2EDEAD1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95E9B5-8134-C64B-9007-EEF79F75DB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376" y="1484533"/>
            <a:ext cx="4706773" cy="4395568"/>
          </a:xfrm>
        </p:spPr>
        <p:txBody>
          <a:bodyPr/>
          <a:lstStyle/>
          <a:p>
            <a:r>
              <a:rPr lang="en-GB" dirty="0"/>
              <a:t>Lots of people are involved in surgery, but not everyone is getting in there poking around inside the patient.</a:t>
            </a:r>
          </a:p>
          <a:p>
            <a:r>
              <a:rPr lang="en-GB" dirty="0"/>
              <a:t>Similar for software: not everyone needs to be poking around inside the code at any particular point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026F37-392F-8C40-AA20-CA0EBD3CC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“Surgical Team”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CAE60A-2882-3946-AF54-886320B68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581" y="99823"/>
            <a:ext cx="60960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17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C6481-DA9A-5B4C-ACD1-C202E53E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Programming without a Pair!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476C5-C782-4443-97AB-8DBD06205C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997" y="1397001"/>
            <a:ext cx="4358542" cy="43585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831E16-A7EB-934F-A5E7-9B4781C3FC3C}"/>
              </a:ext>
            </a:extLst>
          </p:cNvPr>
          <p:cNvSpPr txBox="1"/>
          <p:nvPr/>
        </p:nvSpPr>
        <p:spPr>
          <a:xfrm>
            <a:off x="9168415" y="6613753"/>
            <a:ext cx="3023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See https://</a:t>
            </a:r>
            <a:r>
              <a:rPr lang="en-US" sz="8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pragprog.com</a:t>
            </a:r>
            <a:r>
              <a:rPr lang="en-US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/book/</a:t>
            </a:r>
            <a:r>
              <a:rPr lang="en-US" sz="8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tpp</a:t>
            </a:r>
            <a:r>
              <a:rPr lang="en-US" sz="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/the-pragmatic-programmer</a:t>
            </a:r>
          </a:p>
        </p:txBody>
      </p:sp>
    </p:spTree>
    <p:extLst>
      <p:ext uri="{BB962C8B-B14F-4D97-AF65-F5344CB8AC3E}">
        <p14:creationId xmlns:p14="http://schemas.microsoft.com/office/powerpoint/2010/main" val="27405588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7AC7D8-E7D2-5140-9C60-A521F1BC6E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Reviewing code </a:t>
            </a:r>
            <a:r>
              <a:rPr lang="en-US" i="1" dirty="0"/>
              <a:t>after</a:t>
            </a:r>
            <a:r>
              <a:rPr lang="en-US" dirty="0"/>
              <a:t> it has been written</a:t>
            </a:r>
          </a:p>
          <a:p>
            <a:r>
              <a:rPr lang="en-US" dirty="0"/>
              <a:t>Looking for errors</a:t>
            </a:r>
          </a:p>
          <a:p>
            <a:r>
              <a:rPr lang="en-US" dirty="0"/>
              <a:t>Writing new tests/test cases</a:t>
            </a:r>
          </a:p>
          <a:p>
            <a:r>
              <a:rPr lang="en-US" dirty="0"/>
              <a:t>Checking for consistency in style and approach</a:t>
            </a:r>
          </a:p>
          <a:p>
            <a:r>
              <a:rPr lang="en-US" dirty="0"/>
              <a:t>Simplifying: e.g. replacing bespoke code with libraries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DF7C6-E112-E547-9FE5-FA52BF9E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Reviews</a:t>
            </a:r>
          </a:p>
        </p:txBody>
      </p:sp>
    </p:spTree>
    <p:extLst>
      <p:ext uri="{BB962C8B-B14F-4D97-AF65-F5344CB8AC3E}">
        <p14:creationId xmlns:p14="http://schemas.microsoft.com/office/powerpoint/2010/main" val="2613585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07DA23-8781-4F45-9E58-DFDF9231C3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61" y="-701017"/>
            <a:ext cx="12374921" cy="82600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93B427-A9A7-FE4A-B30A-A2E00D8FD9F6}"/>
              </a:ext>
            </a:extLst>
          </p:cNvPr>
          <p:cNvSpPr txBox="1"/>
          <p:nvPr/>
        </p:nvSpPr>
        <p:spPr>
          <a:xfrm>
            <a:off x="4267725" y="2782529"/>
            <a:ext cx="35691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Working together</a:t>
            </a:r>
            <a:br>
              <a:rPr lang="en-US" sz="3200" b="1" dirty="0"/>
            </a:br>
            <a:r>
              <a:rPr lang="en-US" sz="3200" b="1" dirty="0"/>
              <a:t>to write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1B489-C176-4A49-90EB-4841AE745DA4}"/>
              </a:ext>
            </a:extLst>
          </p:cNvPr>
          <p:cNvSpPr txBox="1"/>
          <p:nvPr/>
        </p:nvSpPr>
        <p:spPr>
          <a:xfrm>
            <a:off x="1821221" y="1249669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Dividing up 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B1059-9B57-B947-A87B-E6C8E6E409D5}"/>
              </a:ext>
            </a:extLst>
          </p:cNvPr>
          <p:cNvSpPr txBox="1"/>
          <p:nvPr/>
        </p:nvSpPr>
        <p:spPr>
          <a:xfrm>
            <a:off x="2012951" y="4405352"/>
            <a:ext cx="2719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Pair programming/</a:t>
            </a:r>
            <a:br>
              <a:rPr lang="en-US" sz="2400" dirty="0"/>
            </a:br>
            <a:r>
              <a:rPr lang="en-US" sz="2400" dirty="0"/>
              <a:t>code reviews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D1396-11BD-584A-9B31-95A4709F379F}"/>
              </a:ext>
            </a:extLst>
          </p:cNvPr>
          <p:cNvSpPr txBox="1"/>
          <p:nvPr/>
        </p:nvSpPr>
        <p:spPr>
          <a:xfrm>
            <a:off x="5763256" y="565699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Prioritising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DF685D-43FF-E14A-9C12-9D875079C1D9}"/>
              </a:ext>
            </a:extLst>
          </p:cNvPr>
          <p:cNvSpPr txBox="1"/>
          <p:nvPr/>
        </p:nvSpPr>
        <p:spPr>
          <a:xfrm>
            <a:off x="7219939" y="4999639"/>
            <a:ext cx="2257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Storing and</a:t>
            </a:r>
            <a:br>
              <a:rPr lang="en-US" sz="2400" dirty="0"/>
            </a:br>
            <a:r>
              <a:rPr lang="en-US" sz="2400" dirty="0"/>
              <a:t>modifying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9D13D7-710E-0E45-8944-0C8A1610E257}"/>
              </a:ext>
            </a:extLst>
          </p:cNvPr>
          <p:cNvSpPr txBox="1"/>
          <p:nvPr/>
        </p:nvSpPr>
        <p:spPr>
          <a:xfrm>
            <a:off x="9190289" y="3398082"/>
            <a:ext cx="15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Interfaces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50BF48-FE9F-BB40-AA0B-695B6E3F211F}"/>
              </a:ext>
            </a:extLst>
          </p:cNvPr>
          <p:cNvSpPr txBox="1"/>
          <p:nvPr/>
        </p:nvSpPr>
        <p:spPr>
          <a:xfrm>
            <a:off x="9103727" y="1249669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Estimating</a:t>
            </a:r>
          </a:p>
        </p:txBody>
      </p:sp>
    </p:spTree>
    <p:extLst>
      <p:ext uri="{BB962C8B-B14F-4D97-AF65-F5344CB8AC3E}">
        <p14:creationId xmlns:p14="http://schemas.microsoft.com/office/powerpoint/2010/main" val="3017097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1142AE-F00F-2044-A42C-0719CCE81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Short Break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2B538A-0B3C-8F43-9D7B-610B0F103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4FE9E5-6492-C94F-8612-8F57F1F8F3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5288" y="6356350"/>
            <a:ext cx="2906712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433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9199-7768-ED4D-B618-B35FB0A28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Individual Practical 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4F33C-FA2B-0348-8564-F2CF63CD4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872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4530D1-A546-BD43-82AC-32EF774B9E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376" y="1484533"/>
            <a:ext cx="11257699" cy="4927842"/>
          </a:xfrm>
        </p:spPr>
        <p:txBody>
          <a:bodyPr/>
          <a:lstStyle/>
          <a:p>
            <a:r>
              <a:rPr lang="en-GB" dirty="0"/>
              <a:t>We have briefly discussed version control and source code management earlier</a:t>
            </a:r>
          </a:p>
          <a:p>
            <a:pPr lvl="1"/>
            <a:r>
              <a:rPr lang="en-GB" dirty="0"/>
              <a:t>The key idea is that there is a common repository of code (documents, data,…) that is shared on the cloud between a team</a:t>
            </a:r>
          </a:p>
          <a:p>
            <a:pPr lvl="1"/>
            <a:r>
              <a:rPr lang="en-GB" dirty="0"/>
              <a:t>Each team member can take a copy of the code, work on it, and then merge their changes back in</a:t>
            </a:r>
          </a:p>
          <a:p>
            <a:pPr lvl="1"/>
            <a:r>
              <a:rPr lang="en-GB" dirty="0"/>
              <a:t>Some “intelligent” attempt to manage changes, but overall you should be careful to only modify things that are in your area of responsibility</a:t>
            </a:r>
          </a:p>
          <a:p>
            <a:r>
              <a:rPr lang="en-GB" dirty="0"/>
              <a:t>In this task, we will learn to use the </a:t>
            </a:r>
            <a:r>
              <a:rPr lang="en-GB" i="1" dirty="0"/>
              <a:t>Git source code management system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957648-92F8-3C4D-9E3C-5C3E3FAA6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 Control/Source Code Management</a:t>
            </a:r>
          </a:p>
        </p:txBody>
      </p:sp>
    </p:spTree>
    <p:extLst>
      <p:ext uri="{BB962C8B-B14F-4D97-AF65-F5344CB8AC3E}">
        <p14:creationId xmlns:p14="http://schemas.microsoft.com/office/powerpoint/2010/main" val="2890033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237E27-74D3-DB4E-9B60-BCC6EC555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47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A213F-6A57-4E4B-9977-74775D51437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Preliminary: checking that you have access to the GitLab site and that you have appropriate software installed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Basic check in and out of a document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Branch and merge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Creating your own repo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These are on the worksheet on the module Moodle page</a:t>
            </a:r>
          </a:p>
          <a:p>
            <a:r>
              <a:rPr lang="en-GB" dirty="0"/>
              <a:t>Some parts are challenging. We are here to help!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830B01-0623-0E42-ADF1-5E7AE560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2988438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9199-7768-ED4D-B618-B35FB0A28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4F33C-FA2B-0348-8564-F2CF63CD4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986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9199-7768-ED4D-B618-B35FB0A28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Group Practical 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4F33C-FA2B-0348-8564-F2CF63CD4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01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C7CD03-233D-A444-8710-5B404682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570CF-6452-AE45-9FF7-6FDAF36A1B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K4.5. Development standards, including programming practice, testing, source control.</a:t>
            </a:r>
          </a:p>
          <a:p>
            <a:r>
              <a:rPr lang="en-GB" dirty="0"/>
              <a:t>S2. Perform data engineering: create and handle datasets for analysis. Use tools and techniques to source, access, explore, profile, pipeline, combine, transform and store data, and apply governance (quality control, security, privacy) to data.</a:t>
            </a:r>
          </a:p>
          <a:p>
            <a:r>
              <a:rPr lang="en-GB" dirty="0"/>
              <a:t>S3. …Develop reproducible analysis and robust code, working in accordance with software development standards, including security, accessibility, code quality and version control.</a:t>
            </a:r>
          </a:p>
          <a:p>
            <a:r>
              <a:rPr lang="en-GB" dirty="0"/>
              <a:t>B3. Adaptability and dynamism when responding to varied tasks and organisational timescales, and pragmatism in the face of real-world scenarios.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0EC256-0816-5F47-BC55-B3343468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Coverage</a:t>
            </a:r>
          </a:p>
        </p:txBody>
      </p:sp>
    </p:spTree>
    <p:extLst>
      <p:ext uri="{BB962C8B-B14F-4D97-AF65-F5344CB8AC3E}">
        <p14:creationId xmlns:p14="http://schemas.microsoft.com/office/powerpoint/2010/main" val="1493482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4C619A-E705-0B4D-ABD5-1493D0E34F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In order to scale up programming, we can use a (software) interface</a:t>
            </a:r>
          </a:p>
          <a:p>
            <a:r>
              <a:rPr lang="en-GB" dirty="0"/>
              <a:t>That is, we agree on the format that our piece of code will receive, and the code it will generate (and, what it will do, of course)</a:t>
            </a:r>
          </a:p>
          <a:p>
            <a:pPr lvl="1"/>
            <a:r>
              <a:rPr lang="en-GB" dirty="0"/>
              <a:t>Then, we are free to write our software, and the other team there, and we can bring the two pieces of software together at the end.</a:t>
            </a:r>
          </a:p>
          <a:p>
            <a:r>
              <a:rPr lang="en-GB" dirty="0"/>
              <a:t>…and we can scale this up to a larger number of teams.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885DF9-23E7-8444-8AA2-38A51880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 Against an Interface</a:t>
            </a:r>
          </a:p>
        </p:txBody>
      </p:sp>
    </p:spTree>
    <p:extLst>
      <p:ext uri="{BB962C8B-B14F-4D97-AF65-F5344CB8AC3E}">
        <p14:creationId xmlns:p14="http://schemas.microsoft.com/office/powerpoint/2010/main" val="2085351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550F99-7A49-F442-90F9-A3C540797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51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732E43-6D68-C044-9996-9E251E01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 Against an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10244C-4F1F-9B45-A38A-C2DB0187A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426" y="1615364"/>
            <a:ext cx="9758795" cy="4089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ED3EA0-CE3A-634C-8D9E-41E74E5561FB}"/>
              </a:ext>
            </a:extLst>
          </p:cNvPr>
          <p:cNvSpPr txBox="1"/>
          <p:nvPr/>
        </p:nvSpPr>
        <p:spPr>
          <a:xfrm>
            <a:off x="3322800" y="2690509"/>
            <a:ext cx="1364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Team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DAD3C-E887-5E43-B69A-7F3CE2546446}"/>
              </a:ext>
            </a:extLst>
          </p:cNvPr>
          <p:cNvSpPr txBox="1"/>
          <p:nvPr/>
        </p:nvSpPr>
        <p:spPr>
          <a:xfrm>
            <a:off x="7989327" y="2690509"/>
            <a:ext cx="1364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Team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6FEED-23C1-0D41-91B8-6E43AEB3D152}"/>
              </a:ext>
            </a:extLst>
          </p:cNvPr>
          <p:cNvSpPr txBox="1"/>
          <p:nvPr/>
        </p:nvSpPr>
        <p:spPr>
          <a:xfrm>
            <a:off x="5523779" y="3398454"/>
            <a:ext cx="1584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29725275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FA3EB2-E868-9E4C-A63E-5999ABE36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52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629BAC-26E8-CD4C-A428-D1C23A0D1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Notation: UML Component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8D376-0632-8A4B-9215-77EF39013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16" y="1298072"/>
            <a:ext cx="9332000" cy="4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10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6491B6-CAF8-5143-9967-8B6A2CE3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53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16A39F-05B9-694B-91E1-9E024166DF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We will practice this this afternoon. Get yourself into teams of around four people, and then split into two sub-teams</a:t>
            </a:r>
          </a:p>
          <a:p>
            <a:pPr lvl="1"/>
            <a:r>
              <a:rPr lang="en-GB" dirty="0"/>
              <a:t>Data </a:t>
            </a:r>
            <a:r>
              <a:rPr lang="en-GB" dirty="0" err="1"/>
              <a:t>preprocessing</a:t>
            </a:r>
            <a:endParaRPr lang="en-GB" dirty="0"/>
          </a:p>
          <a:p>
            <a:pPr lvl="1"/>
            <a:r>
              <a:rPr lang="en-GB" dirty="0"/>
              <a:t>Data analysis</a:t>
            </a:r>
          </a:p>
          <a:p>
            <a:r>
              <a:rPr lang="en-GB" dirty="0"/>
              <a:t>Then you will work on separate code, one of which is designed to produce a data file in a given specification, the other to receive it.</a:t>
            </a:r>
          </a:p>
          <a:p>
            <a:pPr lvl="1"/>
            <a:r>
              <a:rPr lang="en-GB" dirty="0"/>
              <a:t>The scenario is about a collection of customer data for a coffee company</a:t>
            </a:r>
          </a:p>
          <a:p>
            <a:r>
              <a:rPr lang="en-GB" dirty="0"/>
              <a:t>The details on on a worksheet on the module Moodle page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D347FB-D47D-E44D-9AF8-B2E0BBA0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Afternoon’s Task</a:t>
            </a:r>
          </a:p>
        </p:txBody>
      </p:sp>
    </p:spTree>
    <p:extLst>
      <p:ext uri="{BB962C8B-B14F-4D97-AF65-F5344CB8AC3E}">
        <p14:creationId xmlns:p14="http://schemas.microsoft.com/office/powerpoint/2010/main" val="157308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90783B-78D1-2343-B6FE-040AC89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54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39C54-D9BA-D74A-A3B7-7D5BEC56B1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376" y="1484532"/>
            <a:ext cx="11257699" cy="507831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We will use GitHub to host the files:</a:t>
            </a:r>
          </a:p>
          <a:p>
            <a:pPr lvl="1"/>
            <a:r>
              <a:rPr lang="en-GB" dirty="0"/>
              <a:t>You get the task files from there</a:t>
            </a:r>
          </a:p>
          <a:p>
            <a:pPr lvl="1"/>
            <a:r>
              <a:rPr lang="en-GB" dirty="0"/>
              <a:t>You upload your part of the solution to there</a:t>
            </a:r>
          </a:p>
          <a:p>
            <a:r>
              <a:rPr lang="en-GB" dirty="0"/>
              <a:t>There will be two-three people in your team, so practice ideas from pair programming; the people not at the keyboard:</a:t>
            </a:r>
          </a:p>
          <a:p>
            <a:pPr lvl="1"/>
            <a:r>
              <a:rPr lang="en-US" dirty="0"/>
              <a:t>Looks over the code for immediate errors</a:t>
            </a:r>
          </a:p>
          <a:p>
            <a:pPr lvl="1"/>
            <a:r>
              <a:rPr lang="en-US" dirty="0"/>
              <a:t>Suggests improvements e.g. in algorithms/libraries</a:t>
            </a:r>
          </a:p>
          <a:p>
            <a:pPr lvl="1"/>
            <a:r>
              <a:rPr lang="en-US" dirty="0"/>
              <a:t>Does research</a:t>
            </a:r>
          </a:p>
          <a:p>
            <a:pPr lvl="1"/>
            <a:r>
              <a:rPr lang="en-US" dirty="0"/>
              <a:t>Is there to discuss ideas</a:t>
            </a:r>
          </a:p>
          <a:p>
            <a:pPr lvl="1"/>
            <a:r>
              <a:rPr lang="en-US" dirty="0"/>
              <a:t>Keeps the project aims in focus</a:t>
            </a:r>
          </a:p>
          <a:p>
            <a:pPr lvl="1"/>
            <a:r>
              <a:rPr lang="en-US" dirty="0"/>
              <a:t>Celebrates success and generates motivation</a:t>
            </a:r>
          </a:p>
          <a:p>
            <a:r>
              <a:rPr lang="en-US" dirty="0"/>
              <a:t>There are some hard parts to this task, but we are here to help!</a:t>
            </a:r>
          </a:p>
          <a:p>
            <a:pPr lvl="1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5F18C8-5677-C240-9907-D69C6FB50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Afternoon’s Task</a:t>
            </a:r>
          </a:p>
        </p:txBody>
      </p:sp>
    </p:spTree>
    <p:extLst>
      <p:ext uri="{BB962C8B-B14F-4D97-AF65-F5344CB8AC3E}">
        <p14:creationId xmlns:p14="http://schemas.microsoft.com/office/powerpoint/2010/main" val="42712912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1142AE-F00F-2044-A42C-0719CCE81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Short Break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2B538A-0B3C-8F43-9D7B-610B0F103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4FE9E5-6492-C94F-8612-8F57F1F8F3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5288" y="6356350"/>
            <a:ext cx="2906712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4807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90783B-78D1-2343-B6FE-040AC89E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56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39C54-D9BA-D74A-A3B7-7D5BEC56B1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376" y="1484532"/>
            <a:ext cx="11257699" cy="507831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We will use GitHub to host the files:</a:t>
            </a:r>
          </a:p>
          <a:p>
            <a:pPr lvl="1"/>
            <a:r>
              <a:rPr lang="en-GB" dirty="0"/>
              <a:t>You get the task files from there</a:t>
            </a:r>
          </a:p>
          <a:p>
            <a:pPr lvl="1"/>
            <a:r>
              <a:rPr lang="en-GB" dirty="0"/>
              <a:t>You upload your part of the solution to there</a:t>
            </a:r>
          </a:p>
          <a:p>
            <a:r>
              <a:rPr lang="en-GB" dirty="0"/>
              <a:t>There will be two-three people in your team, so practice ideas from pair programming; the people not at the keyboard:</a:t>
            </a:r>
          </a:p>
          <a:p>
            <a:pPr lvl="1"/>
            <a:r>
              <a:rPr lang="en-US" dirty="0"/>
              <a:t>Looks over the code for immediate errors</a:t>
            </a:r>
          </a:p>
          <a:p>
            <a:pPr lvl="1"/>
            <a:r>
              <a:rPr lang="en-US" dirty="0"/>
              <a:t>Suggests improvements e.g. in algorithms/libraries</a:t>
            </a:r>
          </a:p>
          <a:p>
            <a:pPr lvl="1"/>
            <a:r>
              <a:rPr lang="en-US" dirty="0"/>
              <a:t>Does research</a:t>
            </a:r>
          </a:p>
          <a:p>
            <a:pPr lvl="1"/>
            <a:r>
              <a:rPr lang="en-US" dirty="0"/>
              <a:t>Is there to discuss ideas</a:t>
            </a:r>
          </a:p>
          <a:p>
            <a:pPr lvl="1"/>
            <a:r>
              <a:rPr lang="en-US" dirty="0"/>
              <a:t>Keeps the project aims in focus</a:t>
            </a:r>
          </a:p>
          <a:p>
            <a:pPr lvl="1"/>
            <a:r>
              <a:rPr lang="en-US" dirty="0"/>
              <a:t>Celebrates success and generates motivation</a:t>
            </a:r>
          </a:p>
          <a:p>
            <a:r>
              <a:rPr lang="en-US" dirty="0"/>
              <a:t>There are some hard parts to this task, but we are here to help!</a:t>
            </a:r>
          </a:p>
          <a:p>
            <a:pPr lvl="1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5F18C8-5677-C240-9907-D69C6FB50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Afternoon’s Task</a:t>
            </a:r>
          </a:p>
        </p:txBody>
      </p:sp>
    </p:spTree>
    <p:extLst>
      <p:ext uri="{BB962C8B-B14F-4D97-AF65-F5344CB8AC3E}">
        <p14:creationId xmlns:p14="http://schemas.microsoft.com/office/powerpoint/2010/main" val="7086115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1142AE-F00F-2044-A42C-0719CCE81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Bring your code/data together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2B538A-0B3C-8F43-9D7B-610B0F103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4FE9E5-6492-C94F-8612-8F57F1F8F3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5288" y="6356350"/>
            <a:ext cx="2906712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0012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86209E-8611-D244-AB1D-EC5CA5F3A3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Okay, you should now have finished the task.</a:t>
            </a:r>
          </a:p>
          <a:p>
            <a:r>
              <a:rPr lang="en-GB" dirty="0"/>
              <a:t>Bring your code/data together. See whether the code written by the data analysis sub-team works with the data generated by the </a:t>
            </a:r>
            <a:r>
              <a:rPr lang="en-GB" dirty="0" err="1"/>
              <a:t>preprocessing</a:t>
            </a:r>
            <a:r>
              <a:rPr lang="en-GB" dirty="0"/>
              <a:t> sub-team</a:t>
            </a:r>
          </a:p>
          <a:p>
            <a:r>
              <a:rPr lang="en-GB" dirty="0"/>
              <a:t>If there are problems, why didn’t it work?</a:t>
            </a:r>
          </a:p>
          <a:p>
            <a:pPr lvl="1"/>
            <a:r>
              <a:rPr lang="en-GB" dirty="0"/>
              <a:t>Was something under-specified in the interface?</a:t>
            </a:r>
          </a:p>
          <a:p>
            <a:r>
              <a:rPr lang="en-GB" dirty="0"/>
              <a:t>Was the interface sufficient for you to work alone, or did you want to talk to the other sub-team?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063CAD-70E5-9149-8512-F0B8622B8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Bringing your code/data together</a:t>
            </a:r>
          </a:p>
        </p:txBody>
      </p:sp>
    </p:spTree>
    <p:extLst>
      <p:ext uri="{BB962C8B-B14F-4D97-AF65-F5344CB8AC3E}">
        <p14:creationId xmlns:p14="http://schemas.microsoft.com/office/powerpoint/2010/main" val="42220810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1142AE-F00F-2044-A42C-0719CCE81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Wrapup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2B538A-0B3C-8F43-9D7B-610B0F103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4FE9E5-6492-C94F-8612-8F57F1F8F3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5288" y="6356350"/>
            <a:ext cx="2906712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082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FDF8EB-D8AB-124A-AA95-783E5ED20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Introductory Talk: </a:t>
            </a:r>
            <a:br>
              <a:rPr lang="en-GB" dirty="0"/>
            </a:br>
            <a:r>
              <a:rPr lang="en-GB" dirty="0"/>
              <a:t>Making Software in Groups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F178F3-93E4-B24F-B716-116C2047F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190BDA-59B4-2340-A645-2156FDE4A1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5288" y="6356350"/>
            <a:ext cx="2906712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FA109-5459-214B-B01F-47BC395D41A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3468688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74688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17F380-FF87-494B-9E39-A7C8F8EE41F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Working on code in groups:</a:t>
            </a:r>
          </a:p>
          <a:p>
            <a:pPr lvl="1"/>
            <a:r>
              <a:rPr lang="en-GB" dirty="0"/>
              <a:t>Dividing up work</a:t>
            </a:r>
          </a:p>
          <a:p>
            <a:pPr lvl="1"/>
            <a:r>
              <a:rPr lang="en-GB" dirty="0"/>
              <a:t>Splitting up code via a mutually agreed (or top-down) interface</a:t>
            </a:r>
          </a:p>
          <a:p>
            <a:pPr lvl="1"/>
            <a:r>
              <a:rPr lang="en-GB" dirty="0"/>
              <a:t>Storing and sharing code via a source code management/version control system</a:t>
            </a:r>
          </a:p>
          <a:p>
            <a:pPr lvl="1"/>
            <a:r>
              <a:rPr lang="en-GB" dirty="0"/>
              <a:t>Pair programming and other ways of working together</a:t>
            </a:r>
          </a:p>
          <a:p>
            <a:r>
              <a:rPr lang="en-GB" dirty="0"/>
              <a:t>We should have learned:</a:t>
            </a:r>
          </a:p>
          <a:p>
            <a:pPr lvl="1"/>
            <a:r>
              <a:rPr lang="en-GB" dirty="0"/>
              <a:t>The basics of the </a:t>
            </a:r>
            <a:r>
              <a:rPr lang="en-GB" i="1" dirty="0"/>
              <a:t>Git</a:t>
            </a:r>
            <a:r>
              <a:rPr lang="en-GB" dirty="0"/>
              <a:t> source code management system</a:t>
            </a:r>
          </a:p>
          <a:p>
            <a:pPr lvl="1"/>
            <a:r>
              <a:rPr lang="en-GB" dirty="0"/>
              <a:t>Some practical ideas about programming to an interface</a:t>
            </a:r>
          </a:p>
          <a:p>
            <a:pPr lvl="1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2385B9-9116-0545-A9E3-D59815B93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Ideas</a:t>
            </a:r>
          </a:p>
        </p:txBody>
      </p:sp>
    </p:spTree>
    <p:extLst>
      <p:ext uri="{BB962C8B-B14F-4D97-AF65-F5344CB8AC3E}">
        <p14:creationId xmlns:p14="http://schemas.microsoft.com/office/powerpoint/2010/main" val="15086330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F060CC-979F-2C49-ABC2-0A9F5B4AC4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6700" y="-1922867"/>
            <a:ext cx="13404009" cy="17561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5F71BC-0603-F046-BC82-FD1F309D7994}"/>
              </a:ext>
            </a:extLst>
          </p:cNvPr>
          <p:cNvSpPr txBox="1"/>
          <p:nvPr/>
        </p:nvSpPr>
        <p:spPr>
          <a:xfrm>
            <a:off x="3519038" y="2782529"/>
            <a:ext cx="5066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Reminder: Assessment 1</a:t>
            </a:r>
          </a:p>
        </p:txBody>
      </p:sp>
    </p:spTree>
    <p:extLst>
      <p:ext uri="{BB962C8B-B14F-4D97-AF65-F5344CB8AC3E}">
        <p14:creationId xmlns:p14="http://schemas.microsoft.com/office/powerpoint/2010/main" val="3294485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BDDBF6-2B76-7E49-8CAF-C40E0797DFB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A reminder that Assessment 1 for this module is now available from the module Moodle page.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BC3C10-08B2-424F-BE2E-EA8E4B8D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Assessment 1</a:t>
            </a:r>
          </a:p>
        </p:txBody>
      </p:sp>
    </p:spTree>
    <p:extLst>
      <p:ext uri="{BB962C8B-B14F-4D97-AF65-F5344CB8AC3E}">
        <p14:creationId xmlns:p14="http://schemas.microsoft.com/office/powerpoint/2010/main" val="20996059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D53E7F-C21F-464D-A120-6146CDDDC8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Closing</a:t>
            </a:r>
          </a:p>
        </p:txBody>
      </p:sp>
    </p:spTree>
    <p:extLst>
      <p:ext uri="{BB962C8B-B14F-4D97-AF65-F5344CB8AC3E}">
        <p14:creationId xmlns:p14="http://schemas.microsoft.com/office/powerpoint/2010/main" val="328590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07DA23-8781-4F45-9E58-DFDF9231C3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61" y="-701017"/>
            <a:ext cx="12374921" cy="82600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93B427-A9A7-FE4A-B30A-A2E00D8FD9F6}"/>
              </a:ext>
            </a:extLst>
          </p:cNvPr>
          <p:cNvSpPr txBox="1"/>
          <p:nvPr/>
        </p:nvSpPr>
        <p:spPr>
          <a:xfrm>
            <a:off x="4267725" y="2782529"/>
            <a:ext cx="35691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Working together</a:t>
            </a:r>
            <a:br>
              <a:rPr lang="en-US" sz="3200" b="1" dirty="0"/>
            </a:br>
            <a:r>
              <a:rPr lang="en-US" sz="3200" b="1" dirty="0"/>
              <a:t>to write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1B489-C176-4A49-90EB-4841AE745DA4}"/>
              </a:ext>
            </a:extLst>
          </p:cNvPr>
          <p:cNvSpPr txBox="1"/>
          <p:nvPr/>
        </p:nvSpPr>
        <p:spPr>
          <a:xfrm>
            <a:off x="1821221" y="1249669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Dividing up 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B1059-9B57-B947-A87B-E6C8E6E409D5}"/>
              </a:ext>
            </a:extLst>
          </p:cNvPr>
          <p:cNvSpPr txBox="1"/>
          <p:nvPr/>
        </p:nvSpPr>
        <p:spPr>
          <a:xfrm>
            <a:off x="2012951" y="4405352"/>
            <a:ext cx="2719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Pair programming/</a:t>
            </a:r>
            <a:br>
              <a:rPr lang="en-US" sz="2400" dirty="0"/>
            </a:br>
            <a:r>
              <a:rPr lang="en-US" sz="2400" dirty="0"/>
              <a:t>code reviews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D1396-11BD-584A-9B31-95A4709F379F}"/>
              </a:ext>
            </a:extLst>
          </p:cNvPr>
          <p:cNvSpPr txBox="1"/>
          <p:nvPr/>
        </p:nvSpPr>
        <p:spPr>
          <a:xfrm>
            <a:off x="5763256" y="565699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Prioritising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DF685D-43FF-E14A-9C12-9D875079C1D9}"/>
              </a:ext>
            </a:extLst>
          </p:cNvPr>
          <p:cNvSpPr txBox="1"/>
          <p:nvPr/>
        </p:nvSpPr>
        <p:spPr>
          <a:xfrm>
            <a:off x="7219939" y="4999639"/>
            <a:ext cx="2257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Storing and</a:t>
            </a:r>
            <a:br>
              <a:rPr lang="en-US" sz="2400" dirty="0"/>
            </a:br>
            <a:r>
              <a:rPr lang="en-US" sz="2400" dirty="0"/>
              <a:t>modifying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9D13D7-710E-0E45-8944-0C8A1610E257}"/>
              </a:ext>
            </a:extLst>
          </p:cNvPr>
          <p:cNvSpPr txBox="1"/>
          <p:nvPr/>
        </p:nvSpPr>
        <p:spPr>
          <a:xfrm>
            <a:off x="9190289" y="3398082"/>
            <a:ext cx="15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Interfaces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50BF48-FE9F-BB40-AA0B-695B6E3F211F}"/>
              </a:ext>
            </a:extLst>
          </p:cNvPr>
          <p:cNvSpPr txBox="1"/>
          <p:nvPr/>
        </p:nvSpPr>
        <p:spPr>
          <a:xfrm>
            <a:off x="9103727" y="1249669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Estimating</a:t>
            </a:r>
          </a:p>
        </p:txBody>
      </p:sp>
    </p:spTree>
    <p:extLst>
      <p:ext uri="{BB962C8B-B14F-4D97-AF65-F5344CB8AC3E}">
        <p14:creationId xmlns:p14="http://schemas.microsoft.com/office/powerpoint/2010/main" val="3028959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0D1E3A-0B0E-6540-9304-70E5935C9DB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850" y="-53975"/>
            <a:ext cx="10090150" cy="756761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494FC-66C4-A04F-9B5C-1891D0FEF786}"/>
              </a:ext>
            </a:extLst>
          </p:cNvPr>
          <p:cNvSpPr txBox="1"/>
          <p:nvPr/>
        </p:nvSpPr>
        <p:spPr>
          <a:xfrm>
            <a:off x="4321716" y="2782529"/>
            <a:ext cx="34612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Deciding what to</a:t>
            </a:r>
            <a:br>
              <a:rPr lang="en-US" sz="3200" b="1" dirty="0"/>
            </a:br>
            <a:r>
              <a:rPr lang="en-US" sz="3200" b="1" dirty="0"/>
              <a:t>work on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8A6AB990-0F4B-724C-AB4F-C68DC61F9D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8453" y="-2055550"/>
            <a:ext cx="12901541" cy="967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85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F36B38-E9D8-434A-8603-A1E429DC14B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reason for working a groups—creating code on a larger scale than individuals.</a:t>
            </a:r>
          </a:p>
          <a:p>
            <a:r>
              <a:rPr lang="en-US" dirty="0"/>
              <a:t>Possible ways to divide up code:</a:t>
            </a:r>
          </a:p>
          <a:p>
            <a:pPr lvl="1"/>
            <a:r>
              <a:rPr lang="en-US" dirty="0"/>
              <a:t>Front end/back end</a:t>
            </a:r>
          </a:p>
          <a:p>
            <a:pPr lvl="1"/>
            <a:r>
              <a:rPr lang="en-US" dirty="0"/>
              <a:t>Separating out separate tasks such as doing graphic design</a:t>
            </a:r>
          </a:p>
          <a:p>
            <a:pPr lvl="1"/>
            <a:r>
              <a:rPr lang="en-US" dirty="0"/>
              <a:t>Model-view-controller</a:t>
            </a:r>
          </a:p>
          <a:p>
            <a:pPr lvl="1"/>
            <a:r>
              <a:rPr lang="en-US" dirty="0"/>
              <a:t>More generally, items of code where information needs to be exchanged a lot and which don’t communicate much outside of that</a:t>
            </a:r>
          </a:p>
          <a:p>
            <a:pPr lvl="2"/>
            <a:r>
              <a:rPr lang="en-US" dirty="0"/>
              <a:t>Loose coupling, tight cohesion</a:t>
            </a:r>
          </a:p>
          <a:p>
            <a:r>
              <a:rPr lang="en-US" dirty="0"/>
              <a:t>Who “owns” a component?</a:t>
            </a:r>
          </a:p>
          <a:p>
            <a:r>
              <a:rPr lang="en-US" dirty="0"/>
              <a:t>Prioritising: </a:t>
            </a:r>
          </a:p>
          <a:p>
            <a:pPr lvl="1"/>
            <a:r>
              <a:rPr lang="en-US" dirty="0"/>
              <a:t>Code delivers requirements</a:t>
            </a:r>
          </a:p>
          <a:p>
            <a:pPr lvl="1"/>
            <a:r>
              <a:rPr lang="en-US" dirty="0"/>
              <a:t>Minimum viable product (MVP)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19A817-AB7F-3540-A69A-4FEB358CD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Dividing up work</a:t>
            </a:r>
          </a:p>
        </p:txBody>
      </p:sp>
    </p:spTree>
    <p:extLst>
      <p:ext uri="{BB962C8B-B14F-4D97-AF65-F5344CB8AC3E}">
        <p14:creationId xmlns:p14="http://schemas.microsoft.com/office/powerpoint/2010/main" val="1005748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ity of Nottingham">
      <a:dk1>
        <a:srgbClr val="000000"/>
      </a:dk1>
      <a:lt1>
        <a:srgbClr val="FFFFFF"/>
      </a:lt1>
      <a:dk2>
        <a:srgbClr val="4A4A49"/>
      </a:dk2>
      <a:lt2>
        <a:srgbClr val="92928E"/>
      </a:lt2>
      <a:accent1>
        <a:srgbClr val="009BBD"/>
      </a:accent1>
      <a:accent2>
        <a:srgbClr val="007DA8"/>
      </a:accent2>
      <a:accent3>
        <a:srgbClr val="005697"/>
      </a:accent3>
      <a:accent4>
        <a:srgbClr val="1B2A6B"/>
      </a:accent4>
      <a:accent5>
        <a:srgbClr val="191A4F"/>
      </a:accent5>
      <a:accent6>
        <a:srgbClr val="E52F6D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University of Nottingham">
      <a:dk1>
        <a:sysClr val="windowText" lastClr="000000"/>
      </a:dk1>
      <a:lt1>
        <a:sysClr val="window" lastClr="FFFFFF"/>
      </a:lt1>
      <a:dk2>
        <a:srgbClr val="4A4A49"/>
      </a:dk2>
      <a:lt2>
        <a:srgbClr val="92928E"/>
      </a:lt2>
      <a:accent1>
        <a:srgbClr val="009BBD"/>
      </a:accent1>
      <a:accent2>
        <a:srgbClr val="007DA8"/>
      </a:accent2>
      <a:accent3>
        <a:srgbClr val="005697"/>
      </a:accent3>
      <a:accent4>
        <a:srgbClr val="1B2A6B"/>
      </a:accent4>
      <a:accent5>
        <a:srgbClr val="191A4F"/>
      </a:accent5>
      <a:accent6>
        <a:srgbClr val="B32B76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391EDCFC911F45A9DD8B1389DBAE73" ma:contentTypeVersion="15" ma:contentTypeDescription="Create a new document." ma:contentTypeScope="" ma:versionID="0cf40fe20f08a0ee62b0cb65123b1944">
  <xsd:schema xmlns:xsd="http://www.w3.org/2001/XMLSchema" xmlns:xs="http://www.w3.org/2001/XMLSchema" xmlns:p="http://schemas.microsoft.com/office/2006/metadata/properties" xmlns:ns2="16640679-8aa6-4262-947d-54cfc3df5a39" xmlns:ns3="c9a8d30e-3eb0-4167-b686-5fd4d1de55fa" targetNamespace="http://schemas.microsoft.com/office/2006/metadata/properties" ma:root="true" ma:fieldsID="029cee981de5bde0b7fa9b9848ad0daa" ns2:_="" ns3:_="">
    <xsd:import namespace="16640679-8aa6-4262-947d-54cfc3df5a39"/>
    <xsd:import namespace="c9a8d30e-3eb0-4167-b686-5fd4d1de55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640679-8aa6-4262-947d-54cfc3df5a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8d30e-3eb0-4167-b686-5fd4d1de55fa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C6309B-1C52-4FD6-94A2-0113722346F5}">
  <ds:schemaRefs>
    <ds:schemaRef ds:uri="http://purl.org/dc/terms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16640679-8aa6-4262-947d-54cfc3df5a39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c9a8d30e-3eb0-4167-b686-5fd4d1de55fa"/>
  </ds:schemaRefs>
</ds:datastoreItem>
</file>

<file path=customXml/itemProps2.xml><?xml version="1.0" encoding="utf-8"?>
<ds:datastoreItem xmlns:ds="http://schemas.openxmlformats.org/officeDocument/2006/customXml" ds:itemID="{B16A4E47-2860-47B4-BB0B-3DD54AF58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640679-8aa6-4262-947d-54cfc3df5a39"/>
    <ds:schemaRef ds:uri="c9a8d30e-3eb0-4167-b686-5fd4d1de55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F2B19F1-7180-49D0-A3F7-A5B98EF2F8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4910</TotalTime>
  <Words>2313</Words>
  <Application>Microsoft Macintosh PowerPoint</Application>
  <PresentationFormat>Widescreen</PresentationFormat>
  <Paragraphs>284</Paragraphs>
  <Slides>63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Georgia</vt:lpstr>
      <vt:lpstr>Wingdings</vt:lpstr>
      <vt:lpstr>Office Theme</vt:lpstr>
      <vt:lpstr>1_Office Theme</vt:lpstr>
      <vt:lpstr>Making Data Science Software in Groups</vt:lpstr>
      <vt:lpstr>Aims</vt:lpstr>
      <vt:lpstr>Structure</vt:lpstr>
      <vt:lpstr>Photographer</vt:lpstr>
      <vt:lpstr>Coverage</vt:lpstr>
      <vt:lpstr>Introductory Talk:  Making Software in Groups</vt:lpstr>
      <vt:lpstr>PowerPoint Presentation</vt:lpstr>
      <vt:lpstr>PowerPoint Presentation</vt:lpstr>
      <vt:lpstr>Dividing up work</vt:lpstr>
      <vt:lpstr>Code Delivers Requirements</vt:lpstr>
      <vt:lpstr>Code delivers Requirements</vt:lpstr>
      <vt:lpstr>Sprints</vt:lpstr>
      <vt:lpstr>Structure of Scrum-like Sprints</vt:lpstr>
      <vt:lpstr>Structure of Scrum-like Sprints</vt:lpstr>
      <vt:lpstr>Structure of Scrum-like Sprints</vt:lpstr>
      <vt:lpstr>Structure of Scrum-like Sprints</vt:lpstr>
      <vt:lpstr>PowerPoint Presentation</vt:lpstr>
      <vt:lpstr>“Loose coupling, tight cohesion”</vt:lpstr>
      <vt:lpstr>Example: Specifying an Interface</vt:lpstr>
      <vt:lpstr>Another Example</vt:lpstr>
      <vt:lpstr>Another Example: RoboCup</vt:lpstr>
      <vt:lpstr>Another Example: RoboCup</vt:lpstr>
      <vt:lpstr>Emotional Intelligence Skills are Development Skills</vt:lpstr>
      <vt:lpstr>Model-View-Controller</vt:lpstr>
      <vt:lpstr>PowerPoint Presentation</vt:lpstr>
      <vt:lpstr>Email Attachments/Physical Sharing</vt:lpstr>
      <vt:lpstr>Cloud Sharing</vt:lpstr>
      <vt:lpstr>Version Control aka Source Code Management </vt:lpstr>
      <vt:lpstr>Version Control aka Source Code Management </vt:lpstr>
      <vt:lpstr>Version Control: Git and so on</vt:lpstr>
      <vt:lpstr>Simplest Model: Lock/Modify/Unlock</vt:lpstr>
      <vt:lpstr>PowerPoint Presentation</vt:lpstr>
      <vt:lpstr>PowerPoint Presentation</vt:lpstr>
      <vt:lpstr>Bug Tracking</vt:lpstr>
      <vt:lpstr>PowerPoint Presentation</vt:lpstr>
      <vt:lpstr>Pair Programming/Code Reviews</vt:lpstr>
      <vt:lpstr>Pair Programming</vt:lpstr>
      <vt:lpstr>The “Surgical Team”</vt:lpstr>
      <vt:lpstr>The “Surgical Team”</vt:lpstr>
      <vt:lpstr>The “Surgical Team”</vt:lpstr>
      <vt:lpstr>Pair Programming without a Pair!</vt:lpstr>
      <vt:lpstr>Code Reviews</vt:lpstr>
      <vt:lpstr>PowerPoint Presentation</vt:lpstr>
      <vt:lpstr>Short Break</vt:lpstr>
      <vt:lpstr>Individual Practical Task</vt:lpstr>
      <vt:lpstr>Version Control/Source Code Management</vt:lpstr>
      <vt:lpstr>Tasks</vt:lpstr>
      <vt:lpstr>Break</vt:lpstr>
      <vt:lpstr>Group Practical Task</vt:lpstr>
      <vt:lpstr>Programming Against an Interface</vt:lpstr>
      <vt:lpstr>Programming Against an Interface</vt:lpstr>
      <vt:lpstr>Notation: UML Component Diagram</vt:lpstr>
      <vt:lpstr>This Afternoon’s Task</vt:lpstr>
      <vt:lpstr>This Afternoon’s Task</vt:lpstr>
      <vt:lpstr>Short Break</vt:lpstr>
      <vt:lpstr>This Afternoon’s Task</vt:lpstr>
      <vt:lpstr>Bring your code/data together</vt:lpstr>
      <vt:lpstr>Bringing your code/data together</vt:lpstr>
      <vt:lpstr>Wrapup</vt:lpstr>
      <vt:lpstr>Key Ideas</vt:lpstr>
      <vt:lpstr>PowerPoint Presentation</vt:lpstr>
      <vt:lpstr>Assessment 1</vt:lpstr>
      <vt:lpstr>Closing</vt:lpstr>
    </vt:vector>
  </TitlesOfParts>
  <Company>University of Nottingham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Teri Browett</dc:creator>
  <cp:lastModifiedBy>Colin Johnson</cp:lastModifiedBy>
  <cp:revision>198</cp:revision>
  <cp:lastPrinted>2019-11-06T14:12:58Z</cp:lastPrinted>
  <dcterms:created xsi:type="dcterms:W3CDTF">2019-02-06T16:40:25Z</dcterms:created>
  <dcterms:modified xsi:type="dcterms:W3CDTF">2021-11-22T08:39:07Z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0x01010024391EDCFC911F45A9DD8B1389DBAE73</vt:lpwstr>
  </property>
  <property fmtid="{D5CDD505-2E9C-101B-9397-08002B2CF9AE}" pid="3" name="Order">
    <vt:r8>4688300</vt:r8>
  </property>
  <property fmtid="{D5CDD505-2E9C-101B-9397-08002B2CF9AE}" pid="4" name="ComplianceAssetId">
    <vt:lpwstr/>
  </property>
</Properties>
</file>